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3" r:id="rId3"/>
    <p:sldId id="265" r:id="rId4"/>
    <p:sldId id="264" r:id="rId5"/>
    <p:sldId id="266" r:id="rId6"/>
    <p:sldId id="259" r:id="rId7"/>
    <p:sldId id="260" r:id="rId8"/>
    <p:sldId id="284" r:id="rId9"/>
    <p:sldId id="286" r:id="rId10"/>
    <p:sldId id="257" r:id="rId11"/>
    <p:sldId id="344" r:id="rId12"/>
    <p:sldId id="345" r:id="rId13"/>
    <p:sldId id="268" r:id="rId14"/>
    <p:sldId id="288" r:id="rId15"/>
    <p:sldId id="291" r:id="rId16"/>
    <p:sldId id="292" r:id="rId17"/>
    <p:sldId id="294" r:id="rId18"/>
    <p:sldId id="297" r:id="rId19"/>
    <p:sldId id="346" r:id="rId20"/>
    <p:sldId id="300" r:id="rId21"/>
    <p:sldId id="302" r:id="rId22"/>
    <p:sldId id="303" r:id="rId23"/>
    <p:sldId id="305" r:id="rId24"/>
    <p:sldId id="307" r:id="rId25"/>
    <p:sldId id="308" r:id="rId26"/>
    <p:sldId id="310" r:id="rId27"/>
    <p:sldId id="311" r:id="rId28"/>
    <p:sldId id="313" r:id="rId29"/>
    <p:sldId id="315" r:id="rId30"/>
    <p:sldId id="318" r:id="rId31"/>
    <p:sldId id="323" r:id="rId32"/>
    <p:sldId id="324" r:id="rId33"/>
    <p:sldId id="327" r:id="rId34"/>
    <p:sldId id="320" r:id="rId35"/>
    <p:sldId id="328" r:id="rId36"/>
    <p:sldId id="330" r:id="rId37"/>
    <p:sldId id="332" r:id="rId38"/>
    <p:sldId id="334" r:id="rId39"/>
    <p:sldId id="336" r:id="rId40"/>
    <p:sldId id="337" r:id="rId41"/>
    <p:sldId id="341" r:id="rId42"/>
    <p:sldId id="340" r:id="rId43"/>
    <p:sldId id="342" r:id="rId4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p:restoredTop sz="99777" autoAdjust="0"/>
  </p:normalViewPr>
  <p:slideViewPr>
    <p:cSldViewPr snapToGrid="0" snapToObjects="1">
      <p:cViewPr>
        <p:scale>
          <a:sx n="79" d="100"/>
          <a:sy n="79" d="100"/>
        </p:scale>
        <p:origin x="-156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412852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36365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28888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217187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259812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62366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96372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19869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50853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21676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09389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A0C0F-FB9A-DD46-A11E-9AA5D1EA0700}" type="datetimeFigureOut">
              <a:rPr kumimoji="1" lang="zh-CN" altLang="en-US" smtClean="0"/>
              <a:pPr/>
              <a:t>2015/12/6</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409690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www.google.ca/url?sa=i&amp;rct=j&amp;q=&amp;esrc=s&amp;source=images&amp;cd=&amp;cad=rja&amp;uact=8&amp;ved=0ahUKEwix-tPjtMjJAhVFtIMKHcosAX4QjRwIBw&amp;url=http%3A%2F%2Fentertainment.time.com%2F2012%2F09%2F24%2Fmountain-to-moon-10-movie-studio-logos-and-the-stories-behind-them%2Fslide%2Funited-artists%2F&amp;psig=AFQjCNHO5wfWlNB7-13nCnz7HmLAjLnNxg&amp;ust=144953175960163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928671"/>
            <a:ext cx="7815290"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1046747" y="3000372"/>
            <a:ext cx="7074569" cy="3000396"/>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extLst>
      <p:ext uri="{BB962C8B-B14F-4D97-AF65-F5344CB8AC3E}">
        <p14:creationId xmlns="" xmlns:p14="http://schemas.microsoft.com/office/powerpoint/2010/main" val="260723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520"/>
            <a:ext cx="8229600" cy="1036451"/>
          </a:xfrm>
        </p:spPr>
        <p:txBody>
          <a:bodyPr>
            <a:noAutofit/>
          </a:bodyPr>
          <a:lstStyle/>
          <a:p>
            <a:r>
              <a:rPr lang="en-US" altLang="zh-CN" sz="4000" dirty="0">
                <a:latin typeface="Times New Roman"/>
                <a:cs typeface="Times New Roman"/>
              </a:rPr>
              <a:t>I. The Early Years of American </a:t>
            </a:r>
            <a:r>
              <a:rPr lang="en-US" altLang="zh-CN" sz="4000" dirty="0" smtClean="0">
                <a:latin typeface="Times New Roman"/>
                <a:cs typeface="Times New Roman"/>
              </a:rPr>
              <a:t>Films</a:t>
            </a:r>
            <a:endParaRPr kumimoji="1" lang="zh-CN" altLang="en-US" sz="4000" dirty="0">
              <a:latin typeface="Times New Roman"/>
              <a:cs typeface="Times New Roman"/>
            </a:endParaRPr>
          </a:p>
        </p:txBody>
      </p:sp>
      <p:sp>
        <p:nvSpPr>
          <p:cNvPr id="3" name="内容占位符 2"/>
          <p:cNvSpPr>
            <a:spLocks noGrp="1"/>
          </p:cNvSpPr>
          <p:nvPr>
            <p:ph idx="1"/>
          </p:nvPr>
        </p:nvSpPr>
        <p:spPr>
          <a:xfrm>
            <a:off x="457200" y="5959662"/>
            <a:ext cx="3188447" cy="509867"/>
          </a:xfrm>
        </p:spPr>
        <p:txBody>
          <a:bodyPr>
            <a:noAutofit/>
          </a:bodyPr>
          <a:lstStyle/>
          <a:p>
            <a:pPr marL="0" indent="0">
              <a:buNone/>
            </a:pPr>
            <a:r>
              <a:rPr lang="en-US" altLang="zh-CN" sz="1800" dirty="0">
                <a:latin typeface="Times New Roman"/>
                <a:cs typeface="Times New Roman"/>
              </a:rPr>
              <a:t>Charlie </a:t>
            </a:r>
            <a:r>
              <a:rPr lang="en-US" altLang="zh-CN" sz="1800" dirty="0" smtClean="0">
                <a:latin typeface="Times New Roman"/>
                <a:cs typeface="Times New Roman"/>
              </a:rPr>
              <a:t>Chaplin </a:t>
            </a:r>
            <a:r>
              <a:rPr lang="zh-CN" altLang="en-US" sz="1800" dirty="0" smtClean="0">
                <a:latin typeface="Times New Roman"/>
                <a:cs typeface="Times New Roman"/>
              </a:rPr>
              <a:t>（</a:t>
            </a:r>
            <a:r>
              <a:rPr lang="en-US" altLang="zh-CN" sz="1800" dirty="0" smtClean="0">
                <a:latin typeface="Times New Roman"/>
                <a:cs typeface="Times New Roman"/>
              </a:rPr>
              <a:t>1889-1977</a:t>
            </a:r>
            <a:r>
              <a:rPr lang="zh-CN" altLang="en-US" sz="1800" dirty="0" smtClean="0">
                <a:latin typeface="Times New Roman"/>
                <a:cs typeface="Times New Roman"/>
              </a:rPr>
              <a:t>）</a:t>
            </a:r>
            <a:r>
              <a:rPr lang="zh-CN" altLang="zh-CN" sz="1800" b="1" dirty="0" smtClean="0">
                <a:latin typeface="Times New Roman"/>
                <a:cs typeface="Times New Roman"/>
              </a:rPr>
              <a:t> </a:t>
            </a:r>
            <a:endParaRPr kumimoji="1" lang="zh-CN" altLang="en-US" sz="1800" b="1" dirty="0">
              <a:latin typeface="Times New Roman"/>
              <a:cs typeface="Times New Roman"/>
            </a:endParaRPr>
          </a:p>
        </p:txBody>
      </p:sp>
      <p:pic>
        <p:nvPicPr>
          <p:cNvPr id="6" name="图片 5" descr="Unknown-1.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1568824"/>
            <a:ext cx="3585882" cy="4228352"/>
          </a:xfrm>
          <a:prstGeom prst="rect">
            <a:avLst/>
          </a:prstGeom>
        </p:spPr>
      </p:pic>
      <p:pic>
        <p:nvPicPr>
          <p:cNvPr id="7" name="图片 6" descr="greta_garbo_signature_collection_uk_dvd_set_2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7294" y="1464234"/>
            <a:ext cx="3287060" cy="4332942"/>
          </a:xfrm>
          <a:prstGeom prst="rect">
            <a:avLst/>
          </a:prstGeom>
        </p:spPr>
      </p:pic>
      <p:sp>
        <p:nvSpPr>
          <p:cNvPr id="8" name="文本框 7"/>
          <p:cNvSpPr txBox="1"/>
          <p:nvPr/>
        </p:nvSpPr>
        <p:spPr>
          <a:xfrm>
            <a:off x="4631765" y="6045805"/>
            <a:ext cx="3003176" cy="369332"/>
          </a:xfrm>
          <a:prstGeom prst="rect">
            <a:avLst/>
          </a:prstGeom>
          <a:noFill/>
        </p:spPr>
        <p:txBody>
          <a:bodyPr wrap="square" rtlCol="0">
            <a:spAutoFit/>
          </a:bodyPr>
          <a:lstStyle/>
          <a:p>
            <a:r>
              <a:rPr lang="en-US" altLang="zh-CN" dirty="0">
                <a:latin typeface="Times New Roman"/>
                <a:cs typeface="Times New Roman"/>
              </a:rPr>
              <a:t>Greta </a:t>
            </a:r>
            <a:r>
              <a:rPr lang="en-US" altLang="zh-CN" dirty="0" err="1">
                <a:latin typeface="Times New Roman"/>
                <a:cs typeface="Times New Roman"/>
              </a:rPr>
              <a:t>Garbo</a:t>
            </a:r>
            <a:r>
              <a:rPr lang="zh-CN" altLang="zh-CN" dirty="0">
                <a:latin typeface="Times New Roman"/>
                <a:cs typeface="Times New Roman"/>
              </a:rPr>
              <a:t> </a:t>
            </a:r>
            <a:r>
              <a:rPr lang="zh-CN" altLang="en-US" dirty="0" smtClean="0">
                <a:latin typeface="Times New Roman"/>
                <a:cs typeface="Times New Roman"/>
              </a:rPr>
              <a:t>（</a:t>
            </a:r>
            <a:r>
              <a:rPr lang="en-US" altLang="zh-CN" dirty="0" smtClean="0">
                <a:latin typeface="Times New Roman"/>
                <a:cs typeface="Times New Roman"/>
              </a:rPr>
              <a:t>1905</a:t>
            </a:r>
            <a:r>
              <a:rPr lang="en-US" altLang="zh-CN" dirty="0">
                <a:latin typeface="Times New Roman"/>
                <a:cs typeface="Times New Roman"/>
              </a:rPr>
              <a:t>-</a:t>
            </a:r>
            <a:r>
              <a:rPr lang="en-US" altLang="zh-CN" dirty="0" smtClean="0">
                <a:latin typeface="Times New Roman"/>
                <a:cs typeface="Times New Roman"/>
              </a:rPr>
              <a:t>1990</a:t>
            </a:r>
            <a:r>
              <a:rPr lang="zh-CN" altLang="en-US" dirty="0" smtClean="0">
                <a:latin typeface="Times New Roman"/>
                <a:cs typeface="Times New Roman"/>
              </a:rPr>
              <a:t>）</a:t>
            </a:r>
            <a:endParaRPr kumimoji="1" lang="zh-CN" altLang="en-US" dirty="0">
              <a:latin typeface="Times New Roman"/>
              <a:cs typeface="Times New Roman"/>
            </a:endParaRPr>
          </a:p>
        </p:txBody>
      </p:sp>
    </p:spTree>
    <p:extLst>
      <p:ext uri="{BB962C8B-B14F-4D97-AF65-F5344CB8AC3E}">
        <p14:creationId xmlns="" xmlns:p14="http://schemas.microsoft.com/office/powerpoint/2010/main" val="88321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kumimoji="1" lang="en-US" altLang="zh-CN" sz="2800" dirty="0" smtClean="0">
                <a:latin typeface="Times New Roman" pitchFamily="18" charset="0"/>
                <a:cs typeface="Times New Roman" pitchFamily="18" charset="0"/>
              </a:rPr>
              <a:t>T</a:t>
            </a:r>
            <a:r>
              <a:rPr lang="en-US" altLang="zh-CN" sz="2800" dirty="0" smtClean="0">
                <a:latin typeface="Times New Roman" pitchFamily="18" charset="0"/>
                <a:cs typeface="Times New Roman" pitchFamily="18" charset="0"/>
              </a:rPr>
              <a:t>he five “major” Hollywood studios: </a:t>
            </a:r>
            <a:r>
              <a:rPr lang="zh-CN"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Fox</a:t>
            </a:r>
            <a:r>
              <a:rPr lang="zh-CN" altLang="en-US" sz="2800" dirty="0" smtClean="0">
                <a:latin typeface="Times New Roman" pitchFamily="18" charset="0"/>
                <a:cs typeface="Times New Roman" pitchFamily="18" charset="0"/>
              </a:rPr>
              <a:t>，</a:t>
            </a:r>
            <a:r>
              <a:rPr lang="en-US" altLang="zh-CN" sz="2800" dirty="0" smtClean="0">
                <a:latin typeface="Times New Roman" pitchFamily="18" charset="0"/>
                <a:cs typeface="Times New Roman" pitchFamily="18" charset="0"/>
              </a:rPr>
              <a:t>MGM</a:t>
            </a:r>
            <a:r>
              <a:rPr lang="zh-CN" altLang="en-US" sz="2800" dirty="0" smtClean="0">
                <a:latin typeface="Times New Roman" pitchFamily="18" charset="0"/>
                <a:cs typeface="Times New Roman" pitchFamily="18" charset="0"/>
              </a:rPr>
              <a:t>，</a:t>
            </a:r>
            <a:r>
              <a:rPr lang="en-US" altLang="zh-CN" sz="2800" dirty="0" smtClean="0">
                <a:latin typeface="Times New Roman" pitchFamily="18" charset="0"/>
                <a:cs typeface="Times New Roman" pitchFamily="18" charset="0"/>
              </a:rPr>
              <a:t>Paramount</a:t>
            </a:r>
            <a:r>
              <a:rPr lang="zh-CN" altLang="en-US" sz="2800" dirty="0" smtClean="0">
                <a:latin typeface="Times New Roman" pitchFamily="18" charset="0"/>
                <a:cs typeface="Times New Roman" pitchFamily="18" charset="0"/>
              </a:rPr>
              <a:t>，</a:t>
            </a:r>
            <a:r>
              <a:rPr lang="en-US" altLang="zh-CN" sz="2800" dirty="0" smtClean="0">
                <a:latin typeface="Times New Roman" pitchFamily="18" charset="0"/>
                <a:cs typeface="Times New Roman" pitchFamily="18" charset="0"/>
              </a:rPr>
              <a:t>RKO, and</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Warner </a:t>
            </a:r>
            <a:r>
              <a:rPr lang="en-US" altLang="zh-CN" sz="2800" dirty="0" smtClean="0">
                <a:latin typeface="Times New Roman" pitchFamily="18" charset="0"/>
                <a:cs typeface="Times New Roman" pitchFamily="18" charset="0"/>
              </a:rPr>
              <a:t>Brothers</a:t>
            </a:r>
            <a:r>
              <a:rPr lang="zh-CN" altLang="zh-CN" sz="2800" dirty="0" smtClean="0">
                <a:latin typeface="Times New Roman" pitchFamily="18" charset="0"/>
                <a:cs typeface="Times New Roman" pitchFamily="18" charset="0"/>
              </a:rPr>
              <a:t>   </a:t>
            </a:r>
            <a:endParaRPr kumimoji="1" lang="zh-CN" altLang="en-US" sz="2800" dirty="0">
              <a:latin typeface="Times New Roman" pitchFamily="18" charset="0"/>
              <a:cs typeface="Times New Roman" pitchFamily="18" charset="0"/>
            </a:endParaRPr>
          </a:p>
        </p:txBody>
      </p:sp>
      <p:pic>
        <p:nvPicPr>
          <p:cNvPr id="11" name="Content Placeholder 10" descr="mgm.jpg"/>
          <p:cNvPicPr>
            <a:picLocks noGrp="1" noChangeAspect="1"/>
          </p:cNvPicPr>
          <p:nvPr>
            <p:ph sz="half" idx="1"/>
          </p:nvPr>
        </p:nvPicPr>
        <p:blipFill>
          <a:blip r:embed="rId2"/>
          <a:stretch>
            <a:fillRect/>
          </a:stretch>
        </p:blipFill>
        <p:spPr>
          <a:xfrm>
            <a:off x="457200" y="1843881"/>
            <a:ext cx="3822993" cy="3822993"/>
          </a:xfrm>
        </p:spPr>
      </p:pic>
      <p:pic>
        <p:nvPicPr>
          <p:cNvPr id="12" name="Content Placeholder 11" descr="paramount.jpg"/>
          <p:cNvPicPr>
            <a:picLocks noGrp="1" noChangeAspect="1"/>
          </p:cNvPicPr>
          <p:nvPr>
            <p:ph sz="half" idx="2"/>
          </p:nvPr>
        </p:nvPicPr>
        <p:blipFill>
          <a:blip r:embed="rId3"/>
          <a:stretch>
            <a:fillRect/>
          </a:stretch>
        </p:blipFill>
        <p:spPr>
          <a:xfrm>
            <a:off x="4648200" y="2141622"/>
            <a:ext cx="4038600" cy="32372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altLang="zh-CN" sz="2800" dirty="0" smtClean="0">
                <a:latin typeface="Times New Roman" pitchFamily="18" charset="0"/>
                <a:cs typeface="Times New Roman" pitchFamily="18" charset="0"/>
              </a:rPr>
              <a:t>The “little three” studios: Columbia, Universal</a:t>
            </a:r>
            <a:r>
              <a:rPr lang="zh-CN"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and United Artists</a:t>
            </a:r>
            <a:r>
              <a:rPr lang="zh-CN" altLang="zh-CN" sz="2800" dirty="0" smtClean="0">
                <a:latin typeface="Times New Roman" pitchFamily="18" charset="0"/>
                <a:cs typeface="Times New Roman" pitchFamily="18" charset="0"/>
              </a:rPr>
              <a:t>  </a:t>
            </a:r>
            <a:endParaRPr kumimoji="1" lang="zh-CN" altLang="en-US" sz="2800" dirty="0">
              <a:latin typeface="Times New Roman" pitchFamily="18" charset="0"/>
              <a:cs typeface="Times New Roman" pitchFamily="18" charset="0"/>
            </a:endParaRPr>
          </a:p>
        </p:txBody>
      </p:sp>
      <p:pic>
        <p:nvPicPr>
          <p:cNvPr id="5" name="Content Placeholder 4" descr="columbia.jpg"/>
          <p:cNvPicPr>
            <a:picLocks noGrp="1" noChangeAspect="1"/>
          </p:cNvPicPr>
          <p:nvPr>
            <p:ph sz="half" idx="1"/>
          </p:nvPr>
        </p:nvPicPr>
        <p:blipFill>
          <a:blip r:embed="rId2"/>
          <a:stretch>
            <a:fillRect/>
          </a:stretch>
        </p:blipFill>
        <p:spPr>
          <a:xfrm>
            <a:off x="914011" y="2231858"/>
            <a:ext cx="2869340" cy="3669631"/>
          </a:xfrm>
        </p:spPr>
      </p:pic>
      <p:pic>
        <p:nvPicPr>
          <p:cNvPr id="6" name="Content Placeholder 5" descr="universal.jpg"/>
          <p:cNvPicPr>
            <a:picLocks noGrp="1" noChangeAspect="1"/>
          </p:cNvPicPr>
          <p:nvPr>
            <p:ph sz="half" idx="2"/>
          </p:nvPr>
        </p:nvPicPr>
        <p:blipFill>
          <a:blip r:embed="rId3"/>
          <a:stretch>
            <a:fillRect/>
          </a:stretch>
        </p:blipFill>
        <p:spPr>
          <a:xfrm>
            <a:off x="4295275" y="1684421"/>
            <a:ext cx="3920038" cy="2382253"/>
          </a:xfrm>
        </p:spPr>
      </p:pic>
      <p:pic>
        <p:nvPicPr>
          <p:cNvPr id="35842" name="Picture 2" descr="https://timeentertainment.files.wordpress.com/2012/09/unitedartists.jpg?w=720&amp;h=480&amp;crop=1">
            <a:hlinkClick r:id="rId4"/>
          </p:cNvPr>
          <p:cNvPicPr>
            <a:picLocks noChangeAspect="1" noChangeArrowheads="1"/>
          </p:cNvPicPr>
          <p:nvPr/>
        </p:nvPicPr>
        <p:blipFill>
          <a:blip r:embed="rId5"/>
          <a:srcRect/>
          <a:stretch>
            <a:fillRect/>
          </a:stretch>
        </p:blipFill>
        <p:spPr bwMode="auto">
          <a:xfrm>
            <a:off x="4295276" y="4066674"/>
            <a:ext cx="3920038" cy="22138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
            <a:ext cx="8229600" cy="1295679"/>
          </a:xfrm>
        </p:spPr>
        <p:txBody>
          <a:bodyPr>
            <a:normAutofit/>
          </a:bodyPr>
          <a:lstStyle/>
          <a:p>
            <a:r>
              <a:rPr lang="en-US" altLang="zh-CN" sz="4000" dirty="0">
                <a:latin typeface="Times New Roman"/>
                <a:cs typeface="Times New Roman"/>
              </a:rPr>
              <a:t>II. The Hollywood Studio Era </a:t>
            </a:r>
            <a:endParaRPr kumimoji="1" lang="zh-CN" altLang="en-US" sz="4000" dirty="0">
              <a:latin typeface="Times New Roman"/>
              <a:cs typeface="Times New Roman"/>
            </a:endParaRPr>
          </a:p>
        </p:txBody>
      </p:sp>
      <p:sp>
        <p:nvSpPr>
          <p:cNvPr id="3" name="内容占位符 2"/>
          <p:cNvSpPr>
            <a:spLocks noGrp="1"/>
          </p:cNvSpPr>
          <p:nvPr>
            <p:ph idx="1"/>
          </p:nvPr>
        </p:nvSpPr>
        <p:spPr>
          <a:xfrm>
            <a:off x="757989" y="1639741"/>
            <a:ext cx="3488470" cy="4833248"/>
          </a:xfrm>
        </p:spPr>
        <p:txBody>
          <a:bodyPr>
            <a:noAutofit/>
          </a:bodyPr>
          <a:lstStyle/>
          <a:p>
            <a:pPr marL="0" indent="0"/>
            <a:r>
              <a:rPr lang="en-US" altLang="zh-CN" sz="2000" dirty="0" smtClean="0">
                <a:latin typeface="Times New Roman"/>
                <a:cs typeface="Times New Roman"/>
              </a:rPr>
              <a:t> American </a:t>
            </a:r>
            <a:r>
              <a:rPr lang="en-US" altLang="zh-CN" sz="2000" dirty="0">
                <a:latin typeface="Times New Roman"/>
                <a:cs typeface="Times New Roman"/>
              </a:rPr>
              <a:t>films prior to World War I had often been preachy and sentimental, </a:t>
            </a:r>
            <a:r>
              <a:rPr lang="en-US" altLang="zh-CN" sz="2000" dirty="0" smtClean="0">
                <a:latin typeface="Times New Roman"/>
                <a:cs typeface="Times New Roman"/>
              </a:rPr>
              <a:t>set </a:t>
            </a:r>
            <a:r>
              <a:rPr lang="en-US" altLang="zh-CN" sz="2000" dirty="0">
                <a:latin typeface="Times New Roman"/>
                <a:cs typeface="Times New Roman"/>
              </a:rPr>
              <a:t>in a working-class milieu, while those made in the 1920s reflected changing social and moral standards. </a:t>
            </a:r>
            <a:endParaRPr lang="en-US" altLang="zh-CN" sz="2000" dirty="0" smtClean="0">
              <a:latin typeface="Times New Roman"/>
              <a:cs typeface="Times New Roman"/>
            </a:endParaRPr>
          </a:p>
          <a:p>
            <a:pPr marL="0" indent="0"/>
            <a:r>
              <a:rPr lang="en-US" altLang="zh-CN" sz="2000" dirty="0" smtClean="0">
                <a:latin typeface="Times New Roman"/>
                <a:cs typeface="Times New Roman"/>
              </a:rPr>
              <a:t> Cynicism </a:t>
            </a:r>
            <a:r>
              <a:rPr lang="en-US" altLang="zh-CN" sz="2000" dirty="0">
                <a:latin typeface="Times New Roman"/>
                <a:cs typeface="Times New Roman"/>
              </a:rPr>
              <a:t>and sensuality among the upper classes characterized many of the </a:t>
            </a:r>
            <a:r>
              <a:rPr lang="en-US" altLang="zh-CN" sz="2000" dirty="0" smtClean="0">
                <a:latin typeface="Times New Roman"/>
                <a:cs typeface="Times New Roman"/>
              </a:rPr>
              <a:t>Jazz Age of the 1920s.</a:t>
            </a:r>
            <a:r>
              <a:rPr lang="zh-CN" altLang="zh-CN" sz="2000" dirty="0" smtClean="0">
                <a:latin typeface="Times New Roman"/>
                <a:cs typeface="Times New Roman"/>
              </a:rPr>
              <a:t> </a:t>
            </a:r>
            <a:endParaRPr lang="en-US" altLang="zh-CN" sz="2000" dirty="0">
              <a:latin typeface="Times New Roman"/>
              <a:cs typeface="Times New Roman"/>
            </a:endParaRPr>
          </a:p>
        </p:txBody>
      </p:sp>
      <p:pic>
        <p:nvPicPr>
          <p:cNvPr id="4" name="图片 3" descr="20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20103" y="1639741"/>
            <a:ext cx="3720353" cy="4153647"/>
          </a:xfrm>
          <a:prstGeom prst="rect">
            <a:avLst/>
          </a:prstGeom>
        </p:spPr>
      </p:pic>
      <p:sp>
        <p:nvSpPr>
          <p:cNvPr id="5" name="文本框 4"/>
          <p:cNvSpPr txBox="1"/>
          <p:nvPr/>
        </p:nvSpPr>
        <p:spPr>
          <a:xfrm>
            <a:off x="4926406" y="5977700"/>
            <a:ext cx="3108608" cy="646331"/>
          </a:xfrm>
          <a:prstGeom prst="rect">
            <a:avLst/>
          </a:prstGeom>
          <a:noFill/>
        </p:spPr>
        <p:txBody>
          <a:bodyPr wrap="none" rtlCol="0">
            <a:spAutoFit/>
          </a:bodyPr>
          <a:lstStyle/>
          <a:p>
            <a:r>
              <a:rPr kumimoji="1" lang="en-US" altLang="zh-CN" dirty="0">
                <a:latin typeface="Times New Roman"/>
                <a:cs typeface="Times New Roman"/>
              </a:rPr>
              <a:t>Hollywood during </a:t>
            </a:r>
            <a:r>
              <a:rPr kumimoji="1" lang="en-US" altLang="zh-CN" dirty="0" smtClean="0">
                <a:latin typeface="Times New Roman"/>
                <a:cs typeface="Times New Roman"/>
              </a:rPr>
              <a:t>the </a:t>
            </a:r>
            <a:r>
              <a:rPr kumimoji="1" lang="en-US" altLang="zh-CN" dirty="0">
                <a:latin typeface="Times New Roman"/>
                <a:cs typeface="Times New Roman"/>
              </a:rPr>
              <a:t>Jazz Age</a:t>
            </a:r>
            <a:endParaRPr kumimoji="1" lang="zh-CN" altLang="en-US"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228011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579"/>
            <a:ext cx="8229600" cy="963706"/>
          </a:xfrm>
        </p:spPr>
        <p:txBody>
          <a:bodyPr>
            <a:normAutofit/>
          </a:bodyPr>
          <a:lstStyle/>
          <a:p>
            <a:r>
              <a:rPr lang="en-US" altLang="zh-CN" sz="4000" dirty="0">
                <a:latin typeface="Times New Roman"/>
                <a:cs typeface="Times New Roman"/>
              </a:rPr>
              <a:t>II. The Hollywood Studio Era </a:t>
            </a:r>
            <a:endParaRPr kumimoji="1" lang="zh-CN" altLang="en-US" sz="4000" dirty="0"/>
          </a:p>
        </p:txBody>
      </p:sp>
      <p:sp>
        <p:nvSpPr>
          <p:cNvPr id="3" name="内容占位符 2"/>
          <p:cNvSpPr>
            <a:spLocks noGrp="1"/>
          </p:cNvSpPr>
          <p:nvPr>
            <p:ph idx="1"/>
          </p:nvPr>
        </p:nvSpPr>
        <p:spPr>
          <a:xfrm>
            <a:off x="854242" y="1215188"/>
            <a:ext cx="2985640" cy="5168893"/>
          </a:xfrm>
        </p:spPr>
        <p:txBody>
          <a:bodyPr>
            <a:normAutofit fontScale="77500" lnSpcReduction="20000"/>
          </a:bodyPr>
          <a:lstStyle/>
          <a:p>
            <a:pPr marL="0" indent="0">
              <a:buNone/>
            </a:pPr>
            <a:r>
              <a:rPr lang="en-US" altLang="zh-CN" dirty="0">
                <a:latin typeface="Times New Roman"/>
                <a:cs typeface="Times New Roman"/>
              </a:rPr>
              <a:t>A new genre called gangster films that glorified criminals emerged. </a:t>
            </a:r>
            <a:r>
              <a:rPr lang="en-US" altLang="zh-CN" dirty="0" smtClean="0">
                <a:latin typeface="Times New Roman"/>
                <a:cs typeface="Times New Roman"/>
              </a:rPr>
              <a:t>They </a:t>
            </a:r>
            <a:r>
              <a:rPr lang="en-US" altLang="zh-CN" dirty="0">
                <a:latin typeface="Times New Roman"/>
                <a:cs typeface="Times New Roman"/>
              </a:rPr>
              <a:t>dealt with </a:t>
            </a:r>
            <a:r>
              <a:rPr lang="en-US" altLang="zh-CN" dirty="0" smtClean="0">
                <a:latin typeface="Times New Roman"/>
                <a:cs typeface="Times New Roman"/>
              </a:rPr>
              <a:t>the </a:t>
            </a:r>
            <a:r>
              <a:rPr lang="en-US" altLang="zh-CN" dirty="0">
                <a:latin typeface="Times New Roman"/>
                <a:cs typeface="Times New Roman"/>
              </a:rPr>
              <a:t>urban environment – specifically, the criminal </a:t>
            </a:r>
            <a:r>
              <a:rPr lang="en-US" altLang="zh-CN" dirty="0" smtClean="0">
                <a:latin typeface="Times New Roman"/>
                <a:cs typeface="Times New Roman"/>
              </a:rPr>
              <a:t>big</a:t>
            </a:r>
            <a:r>
              <a:rPr lang="en-US" altLang="zh-CN" dirty="0">
                <a:latin typeface="Times New Roman"/>
                <a:cs typeface="Times New Roman"/>
              </a:rPr>
              <a:t>-city life. </a:t>
            </a:r>
            <a:endParaRPr lang="en-US" altLang="zh-CN" dirty="0" smtClean="0">
              <a:latin typeface="Times New Roman"/>
              <a:cs typeface="Times New Roman"/>
            </a:endParaRPr>
          </a:p>
          <a:p>
            <a:pPr marL="0" indent="0">
              <a:buNone/>
            </a:pPr>
            <a:r>
              <a:rPr lang="en-US" altLang="zh-CN" dirty="0">
                <a:latin typeface="Times New Roman"/>
                <a:cs typeface="Times New Roman"/>
              </a:rPr>
              <a:t>T</a:t>
            </a:r>
            <a:r>
              <a:rPr lang="en-US" altLang="zh-CN" dirty="0" smtClean="0">
                <a:latin typeface="Times New Roman"/>
                <a:cs typeface="Times New Roman"/>
              </a:rPr>
              <a:t>he </a:t>
            </a:r>
            <a:r>
              <a:rPr lang="en-US" altLang="zh-CN" dirty="0">
                <a:latin typeface="Times New Roman"/>
                <a:cs typeface="Times New Roman"/>
              </a:rPr>
              <a:t>gangster figure in </a:t>
            </a:r>
            <a:r>
              <a:rPr lang="en-US" altLang="zh-CN" dirty="0" smtClean="0">
                <a:latin typeface="Times New Roman"/>
                <a:cs typeface="Times New Roman"/>
              </a:rPr>
              <a:t>this 1930s genre film represented </a:t>
            </a:r>
            <a:r>
              <a:rPr lang="en-US" altLang="zh-CN" dirty="0">
                <a:latin typeface="Times New Roman"/>
                <a:cs typeface="Times New Roman"/>
              </a:rPr>
              <a:t>the ultimate rebel. H</a:t>
            </a:r>
            <a:r>
              <a:rPr lang="en-US" altLang="zh-CN" dirty="0" smtClean="0">
                <a:latin typeface="Times New Roman"/>
                <a:cs typeface="Times New Roman"/>
              </a:rPr>
              <a:t>e </a:t>
            </a:r>
            <a:r>
              <a:rPr lang="en-US" altLang="zh-CN" dirty="0">
                <a:latin typeface="Times New Roman"/>
                <a:cs typeface="Times New Roman"/>
              </a:rPr>
              <a:t>refused to accept Depression-imposed privations. </a:t>
            </a:r>
            <a:endParaRPr kumimoji="1" lang="zh-CN" altLang="en-US" dirty="0">
              <a:latin typeface="Times New Roman"/>
              <a:cs typeface="Times New Roman"/>
            </a:endParaRPr>
          </a:p>
        </p:txBody>
      </p:sp>
      <p:pic>
        <p:nvPicPr>
          <p:cNvPr id="4" name="图片 3" descr="1291672_f260.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40026" y="1407696"/>
            <a:ext cx="2974367" cy="4976386"/>
          </a:xfrm>
          <a:prstGeom prst="rect">
            <a:avLst/>
          </a:prstGeom>
        </p:spPr>
      </p:pic>
    </p:spTree>
    <p:extLst>
      <p:ext uri="{BB962C8B-B14F-4D97-AF65-F5344CB8AC3E}">
        <p14:creationId xmlns="" xmlns:p14="http://schemas.microsoft.com/office/powerpoint/2010/main" val="238314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78648"/>
          </a:xfrm>
        </p:spPr>
        <p:txBody>
          <a:bodyPr>
            <a:normAutofit/>
          </a:bodyPr>
          <a:lstStyle/>
          <a:p>
            <a:r>
              <a:rPr lang="en-US" altLang="zh-CN" sz="4000" dirty="0">
                <a:latin typeface="Times New Roman"/>
                <a:cs typeface="Times New Roman"/>
              </a:rPr>
              <a:t>II. The Hollywood Studio Era </a:t>
            </a:r>
            <a:endParaRPr kumimoji="1" lang="zh-CN" altLang="en-US" sz="4000" dirty="0"/>
          </a:p>
        </p:txBody>
      </p:sp>
      <p:sp>
        <p:nvSpPr>
          <p:cNvPr id="3" name="内容占位符 2"/>
          <p:cNvSpPr>
            <a:spLocks noGrp="1"/>
          </p:cNvSpPr>
          <p:nvPr>
            <p:ph idx="1"/>
          </p:nvPr>
        </p:nvSpPr>
        <p:spPr>
          <a:xfrm>
            <a:off x="806116" y="1600200"/>
            <a:ext cx="3646355" cy="4525963"/>
          </a:xfrm>
        </p:spPr>
        <p:txBody>
          <a:bodyPr>
            <a:normAutofit fontScale="92500" lnSpcReduction="20000"/>
          </a:bodyPr>
          <a:lstStyle/>
          <a:p>
            <a:r>
              <a:rPr lang="en-US" altLang="zh-CN" sz="2400" dirty="0" smtClean="0">
                <a:latin typeface="Times New Roman"/>
                <a:cs typeface="Times New Roman"/>
              </a:rPr>
              <a:t>In 1928, the first all-talking picture, </a:t>
            </a:r>
            <a:r>
              <a:rPr lang="en-US" altLang="zh-CN" sz="2400" i="1" dirty="0" smtClean="0">
                <a:latin typeface="Times New Roman"/>
                <a:cs typeface="Times New Roman"/>
              </a:rPr>
              <a:t>Lights of New York</a:t>
            </a:r>
            <a:r>
              <a:rPr lang="en-US" altLang="zh-CN" sz="2400" dirty="0" smtClean="0">
                <a:latin typeface="Times New Roman"/>
                <a:cs typeface="Times New Roman"/>
              </a:rPr>
              <a:t>, was shown. With the talkies new directors, including King Vidor, Frank Capra, and John Ford, achieved prominence</a:t>
            </a:r>
            <a:r>
              <a:rPr lang="en-US" altLang="zh-CN" sz="2400" dirty="0" smtClean="0">
                <a:latin typeface="Times New Roman"/>
                <a:cs typeface="Times New Roman"/>
              </a:rPr>
              <a:t>.</a:t>
            </a:r>
          </a:p>
          <a:p>
            <a:r>
              <a:rPr lang="en-US" altLang="zh-CN" sz="2400" dirty="0" smtClean="0">
                <a:latin typeface="Times New Roman"/>
                <a:cs typeface="Times New Roman"/>
              </a:rPr>
              <a:t>Sound </a:t>
            </a:r>
            <a:r>
              <a:rPr lang="en-US" altLang="zh-CN" sz="2400" dirty="0">
                <a:latin typeface="Times New Roman"/>
                <a:cs typeface="Times New Roman"/>
              </a:rPr>
              <a:t>films gave a tremendous boost to the careers of some silent actors. </a:t>
            </a:r>
            <a:endParaRPr lang="en-US" altLang="zh-CN" sz="2400" dirty="0" smtClean="0">
              <a:latin typeface="Times New Roman"/>
              <a:cs typeface="Times New Roman"/>
            </a:endParaRPr>
          </a:p>
          <a:p>
            <a:r>
              <a:rPr lang="en-US" altLang="zh-CN" sz="2400" dirty="0" smtClean="0">
                <a:latin typeface="Times New Roman"/>
                <a:cs typeface="Times New Roman"/>
              </a:rPr>
              <a:t>Among </a:t>
            </a:r>
            <a:r>
              <a:rPr lang="en-US" altLang="zh-CN" sz="2400" dirty="0">
                <a:latin typeface="Times New Roman"/>
                <a:cs typeface="Times New Roman"/>
              </a:rPr>
              <a:t>the most celebrated stars of the new era were Clark Gable, Jean Harlow, and the Marx Brothers. </a:t>
            </a:r>
            <a:r>
              <a:rPr lang="en-US" altLang="zh-CN" sz="2400" dirty="0" smtClean="0">
                <a:latin typeface="Times New Roman"/>
                <a:cs typeface="Times New Roman"/>
              </a:rPr>
              <a:t> </a:t>
            </a:r>
            <a:endParaRPr lang="zh-CN" altLang="zh-CN" sz="2400" dirty="0">
              <a:latin typeface="Times New Roman"/>
              <a:cs typeface="Times New Roman"/>
            </a:endParaRPr>
          </a:p>
          <a:p>
            <a:pPr>
              <a:buNone/>
            </a:pPr>
            <a:endParaRPr kumimoji="1" lang="zh-CN" altLang="en-US" dirty="0"/>
          </a:p>
        </p:txBody>
      </p:sp>
      <p:pic>
        <p:nvPicPr>
          <p:cNvPr id="5" name="图片 4" descr="MV5BMjE1NDY5MjM5Ml5BMl5BanBnXkFtZTYwNTU1OTQ2._V1_SX640_SY720_.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09880" y="1780675"/>
            <a:ext cx="3047793" cy="4102768"/>
          </a:xfrm>
          <a:prstGeom prst="rect">
            <a:avLst/>
          </a:prstGeom>
        </p:spPr>
      </p:pic>
      <p:sp>
        <p:nvSpPr>
          <p:cNvPr id="6" name="矩形 5"/>
          <p:cNvSpPr/>
          <p:nvPr/>
        </p:nvSpPr>
        <p:spPr>
          <a:xfrm>
            <a:off x="5109881" y="5883444"/>
            <a:ext cx="3691217" cy="400110"/>
          </a:xfrm>
          <a:prstGeom prst="rect">
            <a:avLst/>
          </a:prstGeom>
        </p:spPr>
        <p:txBody>
          <a:bodyPr wrap="square">
            <a:spAutoFit/>
          </a:bodyPr>
          <a:lstStyle/>
          <a:p>
            <a:r>
              <a:rPr lang="en-US" altLang="zh-CN" sz="2000" dirty="0">
                <a:solidFill>
                  <a:prstClr val="black"/>
                </a:solidFill>
                <a:latin typeface="Times New Roman"/>
                <a:cs typeface="Times New Roman"/>
              </a:rPr>
              <a:t>Clark Gable</a:t>
            </a:r>
            <a:r>
              <a:rPr lang="zh-CN" altLang="zh-CN" sz="2000" dirty="0">
                <a:solidFill>
                  <a:prstClr val="black"/>
                </a:solidFill>
                <a:latin typeface="Times New Roman"/>
                <a:cs typeface="Times New Roman"/>
              </a:rPr>
              <a:t>（</a:t>
            </a:r>
            <a:r>
              <a:rPr lang="en-US" altLang="zh-CN" sz="2000" dirty="0">
                <a:solidFill>
                  <a:prstClr val="black"/>
                </a:solidFill>
                <a:latin typeface="Times New Roman"/>
                <a:cs typeface="Times New Roman"/>
              </a:rPr>
              <a:t>1901-1960</a:t>
            </a:r>
            <a:r>
              <a:rPr lang="zh-CN" altLang="zh-CN" sz="2000" dirty="0">
                <a:solidFill>
                  <a:prstClr val="black"/>
                </a:solidFill>
                <a:latin typeface="Times New Roman"/>
                <a:cs typeface="Times New Roman"/>
              </a:rPr>
              <a:t>）</a:t>
            </a:r>
            <a:endParaRPr lang="zh-CN" altLang="en-US" sz="2000" dirty="0">
              <a:latin typeface="Times New Roman"/>
              <a:cs typeface="Times New Roman"/>
            </a:endParaRPr>
          </a:p>
        </p:txBody>
      </p:sp>
    </p:spTree>
    <p:extLst>
      <p:ext uri="{BB962C8B-B14F-4D97-AF65-F5344CB8AC3E}">
        <p14:creationId xmlns="" xmlns:p14="http://schemas.microsoft.com/office/powerpoint/2010/main" val="243314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II. The Hollywood Studio Era </a:t>
            </a:r>
            <a:endParaRPr kumimoji="1" lang="zh-CN" altLang="en-US" sz="4000" dirty="0"/>
          </a:p>
        </p:txBody>
      </p:sp>
      <p:sp>
        <p:nvSpPr>
          <p:cNvPr id="3" name="内容占位符 2"/>
          <p:cNvSpPr>
            <a:spLocks noGrp="1"/>
          </p:cNvSpPr>
          <p:nvPr>
            <p:ph idx="1"/>
          </p:nvPr>
        </p:nvSpPr>
        <p:spPr/>
        <p:txBody>
          <a:bodyPr>
            <a:normAutofit/>
          </a:bodyPr>
          <a:lstStyle/>
          <a:p>
            <a:r>
              <a:rPr lang="en-US" altLang="zh-CN" sz="2400" dirty="0">
                <a:latin typeface="Times New Roman"/>
                <a:cs typeface="Times New Roman"/>
              </a:rPr>
              <a:t>T</a:t>
            </a:r>
            <a:r>
              <a:rPr lang="en-US" altLang="zh-CN" sz="2400" dirty="0" smtClean="0">
                <a:latin typeface="Times New Roman"/>
                <a:cs typeface="Times New Roman"/>
              </a:rPr>
              <a:t>he film industry was impacted by the </a:t>
            </a:r>
            <a:r>
              <a:rPr lang="en-US" altLang="zh-CN" sz="2400" dirty="0">
                <a:latin typeface="Times New Roman"/>
                <a:cs typeface="Times New Roman"/>
              </a:rPr>
              <a:t>Great </a:t>
            </a:r>
            <a:r>
              <a:rPr lang="en-US" altLang="zh-CN" sz="2400" dirty="0" smtClean="0">
                <a:latin typeface="Times New Roman"/>
                <a:cs typeface="Times New Roman"/>
              </a:rPr>
              <a:t>Depression, with much </a:t>
            </a:r>
            <a:r>
              <a:rPr lang="en-US" altLang="zh-CN" sz="2400" dirty="0">
                <a:latin typeface="Times New Roman"/>
                <a:cs typeface="Times New Roman"/>
              </a:rPr>
              <a:t>of the industry </a:t>
            </a:r>
            <a:r>
              <a:rPr lang="en-US" altLang="zh-CN" sz="2400" dirty="0" smtClean="0">
                <a:latin typeface="Times New Roman"/>
                <a:cs typeface="Times New Roman"/>
              </a:rPr>
              <a:t>facing bankruptcy</a:t>
            </a:r>
            <a:r>
              <a:rPr lang="en-US" altLang="zh-CN" sz="2400" dirty="0">
                <a:latin typeface="Times New Roman"/>
                <a:cs typeface="Times New Roman"/>
              </a:rPr>
              <a:t>. </a:t>
            </a:r>
            <a:endParaRPr lang="en-US" altLang="zh-CN" sz="2400" dirty="0" smtClean="0">
              <a:latin typeface="Times New Roman"/>
              <a:cs typeface="Times New Roman"/>
            </a:endParaRPr>
          </a:p>
          <a:p>
            <a:r>
              <a:rPr lang="en-US" altLang="zh-CN" sz="2400" dirty="0" smtClean="0">
                <a:latin typeface="Times New Roman"/>
                <a:cs typeface="Times New Roman"/>
              </a:rPr>
              <a:t>Hollywood</a:t>
            </a:r>
            <a:r>
              <a:rPr lang="en-US" altLang="zh-CN" sz="2400" dirty="0">
                <a:latin typeface="Times New Roman"/>
                <a:cs typeface="Times New Roman"/>
              </a:rPr>
              <a:t>, however, had fully recovered economically by the late 1930s and entered into an artistic golden </a:t>
            </a:r>
            <a:r>
              <a:rPr lang="en-US" altLang="zh-CN" sz="2400" dirty="0" smtClean="0">
                <a:latin typeface="Times New Roman"/>
                <a:cs typeface="Times New Roman"/>
              </a:rPr>
              <a:t>age.  </a:t>
            </a:r>
          </a:p>
          <a:p>
            <a:r>
              <a:rPr lang="en-US" altLang="zh-CN" sz="2400" dirty="0">
                <a:latin typeface="Times New Roman"/>
                <a:cs typeface="Times New Roman"/>
              </a:rPr>
              <a:t>Among the 1930s’ most notable </a:t>
            </a:r>
            <a:r>
              <a:rPr lang="en-US" altLang="zh-CN" sz="2400" dirty="0" smtClean="0">
                <a:latin typeface="Times New Roman"/>
                <a:cs typeface="Times New Roman"/>
              </a:rPr>
              <a:t>actors </a:t>
            </a:r>
            <a:r>
              <a:rPr lang="en-US" altLang="zh-CN" sz="2400" dirty="0">
                <a:latin typeface="Times New Roman"/>
                <a:cs typeface="Times New Roman"/>
              </a:rPr>
              <a:t>were the child star Shirley </a:t>
            </a:r>
            <a:r>
              <a:rPr lang="en-US" altLang="zh-CN" sz="2400" dirty="0" smtClean="0">
                <a:latin typeface="Times New Roman"/>
                <a:cs typeface="Times New Roman"/>
              </a:rPr>
              <a:t>Temple, </a:t>
            </a:r>
            <a:r>
              <a:rPr lang="en-US" altLang="zh-CN" sz="2400" dirty="0">
                <a:latin typeface="Times New Roman"/>
                <a:cs typeface="Times New Roman"/>
              </a:rPr>
              <a:t>and the </a:t>
            </a:r>
            <a:r>
              <a:rPr lang="en-US" altLang="zh-CN" sz="2400" dirty="0" smtClean="0">
                <a:latin typeface="Times New Roman"/>
                <a:cs typeface="Times New Roman"/>
              </a:rPr>
              <a:t>most popular film of this period was </a:t>
            </a:r>
            <a:r>
              <a:rPr lang="en-US" altLang="zh-CN" sz="2400" i="1" dirty="0" smtClean="0">
                <a:latin typeface="Times New Roman"/>
                <a:cs typeface="Times New Roman"/>
              </a:rPr>
              <a:t>Gone </a:t>
            </a:r>
            <a:r>
              <a:rPr lang="en-US" altLang="zh-CN" sz="2400" i="1" dirty="0">
                <a:latin typeface="Times New Roman"/>
                <a:cs typeface="Times New Roman"/>
              </a:rPr>
              <a:t>with the </a:t>
            </a:r>
            <a:r>
              <a:rPr lang="en-US" altLang="zh-CN" sz="2400" i="1" dirty="0" smtClean="0">
                <a:latin typeface="Times New Roman"/>
                <a:cs typeface="Times New Roman"/>
              </a:rPr>
              <a:t>Wind</a:t>
            </a:r>
            <a:r>
              <a:rPr lang="en-US" altLang="zh-CN" sz="2400" dirty="0" smtClean="0">
                <a:latin typeface="Times New Roman"/>
                <a:cs typeface="Times New Roman"/>
              </a:rPr>
              <a:t> in 1939.</a:t>
            </a:r>
            <a:endParaRPr lang="zh-CN" altLang="zh-CN" sz="2400"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190470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II. The Hollywood Studio Era </a:t>
            </a:r>
            <a:endParaRPr kumimoji="1" lang="zh-CN" altLang="en-US" sz="4000" dirty="0"/>
          </a:p>
        </p:txBody>
      </p:sp>
      <p:sp>
        <p:nvSpPr>
          <p:cNvPr id="3" name="内容占位符 2"/>
          <p:cNvSpPr>
            <a:spLocks noGrp="1"/>
          </p:cNvSpPr>
          <p:nvPr>
            <p:ph sz="half" idx="1"/>
          </p:nvPr>
        </p:nvSpPr>
        <p:spPr>
          <a:xfrm>
            <a:off x="890336" y="1600200"/>
            <a:ext cx="4236891" cy="4525963"/>
          </a:xfrm>
        </p:spPr>
        <p:txBody>
          <a:bodyPr>
            <a:normAutofit fontScale="92500" lnSpcReduction="10000"/>
          </a:bodyPr>
          <a:lstStyle/>
          <a:p>
            <a:r>
              <a:rPr lang="en-US" altLang="zh-CN" sz="2400" dirty="0">
                <a:latin typeface="Times New Roman"/>
                <a:cs typeface="Times New Roman"/>
              </a:rPr>
              <a:t>I</a:t>
            </a:r>
            <a:r>
              <a:rPr lang="en-US" altLang="zh-CN" sz="2400" dirty="0" smtClean="0">
                <a:latin typeface="Times New Roman"/>
                <a:cs typeface="Times New Roman"/>
              </a:rPr>
              <a:t>n 1927, </a:t>
            </a:r>
            <a:r>
              <a:rPr lang="en-US" altLang="zh-CN" sz="2400" dirty="0">
                <a:latin typeface="Times New Roman"/>
                <a:cs typeface="Times New Roman"/>
              </a:rPr>
              <a:t>t</a:t>
            </a:r>
            <a:r>
              <a:rPr lang="en-US" altLang="zh-CN" sz="2400" dirty="0" smtClean="0">
                <a:latin typeface="Times New Roman"/>
                <a:cs typeface="Times New Roman"/>
              </a:rPr>
              <a:t>he </a:t>
            </a:r>
            <a:r>
              <a:rPr lang="en-US" altLang="zh-CN" sz="2400" dirty="0">
                <a:latin typeface="Times New Roman"/>
                <a:cs typeface="Times New Roman"/>
              </a:rPr>
              <a:t>Motion Picture Academy of Arts and Sciences was formed and began </a:t>
            </a:r>
            <a:r>
              <a:rPr lang="en-US" altLang="zh-CN" sz="2400" dirty="0" smtClean="0">
                <a:latin typeface="Times New Roman"/>
                <a:cs typeface="Times New Roman"/>
              </a:rPr>
              <a:t>to award those who excelled in the art of performing and filmmaking.  </a:t>
            </a:r>
          </a:p>
          <a:p>
            <a:r>
              <a:rPr lang="en-US" altLang="zh-CN" sz="2400" dirty="0" smtClean="0">
                <a:latin typeface="Times New Roman"/>
                <a:cs typeface="Times New Roman"/>
              </a:rPr>
              <a:t>The </a:t>
            </a:r>
            <a:r>
              <a:rPr lang="en-US" altLang="zh-CN" sz="2400" dirty="0">
                <a:latin typeface="Times New Roman"/>
                <a:cs typeface="Times New Roman"/>
              </a:rPr>
              <a:t>prize, a figurine of a man grasping a star, was later dubbed Oscar. </a:t>
            </a:r>
            <a:endParaRPr lang="en-US" altLang="zh-CN" sz="2400" dirty="0" smtClean="0">
              <a:latin typeface="Times New Roman"/>
              <a:cs typeface="Times New Roman"/>
            </a:endParaRPr>
          </a:p>
          <a:p>
            <a:r>
              <a:rPr lang="en-US" altLang="zh-CN" sz="2400" dirty="0" smtClean="0">
                <a:latin typeface="Times New Roman"/>
                <a:cs typeface="Times New Roman"/>
              </a:rPr>
              <a:t>These </a:t>
            </a:r>
            <a:r>
              <a:rPr lang="en-US" altLang="zh-CN" sz="2400" dirty="0">
                <a:latin typeface="Times New Roman"/>
                <a:cs typeface="Times New Roman"/>
              </a:rPr>
              <a:t>awards confer status and glory upon those performing artists whose performance excels in </a:t>
            </a:r>
            <a:r>
              <a:rPr lang="en-US" altLang="zh-CN" sz="2400" dirty="0" smtClean="0">
                <a:latin typeface="Times New Roman"/>
                <a:cs typeface="Times New Roman"/>
              </a:rPr>
              <a:t> acting</a:t>
            </a:r>
            <a:r>
              <a:rPr lang="en-US" altLang="zh-CN" sz="2400" dirty="0">
                <a:latin typeface="Times New Roman"/>
                <a:cs typeface="Times New Roman"/>
              </a:rPr>
              <a:t>, directing, and editing and many others.</a:t>
            </a:r>
            <a:r>
              <a:rPr lang="zh-CN" altLang="zh-CN" sz="2400" dirty="0">
                <a:latin typeface="Times New Roman"/>
                <a:cs typeface="Times New Roman"/>
              </a:rPr>
              <a:t> </a:t>
            </a:r>
            <a:r>
              <a:rPr lang="en-US" altLang="zh-CN" sz="2400" dirty="0" smtClean="0">
                <a:latin typeface="Times New Roman"/>
                <a:cs typeface="Times New Roman"/>
              </a:rPr>
              <a:t> </a:t>
            </a:r>
            <a:endParaRPr lang="zh-CN" altLang="zh-CN" sz="2400" dirty="0">
              <a:latin typeface="Times New Roman"/>
              <a:cs typeface="Times New Roman"/>
            </a:endParaRPr>
          </a:p>
          <a:p>
            <a:endParaRPr kumimoji="1" lang="zh-CN" altLang="en-US" dirty="0"/>
          </a:p>
        </p:txBody>
      </p:sp>
      <p:pic>
        <p:nvPicPr>
          <p:cNvPr id="6" name="Content Placeholder 5" descr="oscar.jpg"/>
          <p:cNvPicPr>
            <a:picLocks noGrp="1" noChangeAspect="1"/>
          </p:cNvPicPr>
          <p:nvPr>
            <p:ph sz="half" idx="2"/>
          </p:nvPr>
        </p:nvPicPr>
        <p:blipFill>
          <a:blip r:embed="rId2"/>
          <a:stretch>
            <a:fillRect/>
          </a:stretch>
        </p:blipFill>
        <p:spPr>
          <a:xfrm>
            <a:off x="5229063" y="1600201"/>
            <a:ext cx="2978710" cy="4223084"/>
          </a:xfrm>
        </p:spPr>
      </p:pic>
    </p:spTree>
    <p:extLst>
      <p:ext uri="{BB962C8B-B14F-4D97-AF65-F5344CB8AC3E}">
        <p14:creationId xmlns="" xmlns:p14="http://schemas.microsoft.com/office/powerpoint/2010/main" val="77158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III. Hollywood in the Post-Studio Era</a:t>
            </a:r>
            <a:r>
              <a:rPr lang="en-US" altLang="zh-CN" sz="3600" b="1" dirty="0">
                <a:latin typeface="Times New Roman"/>
                <a:cs typeface="Times New Roman"/>
              </a:rPr>
              <a:t> </a:t>
            </a:r>
            <a:endParaRPr kumimoji="1" lang="zh-CN" altLang="en-US" sz="3600" dirty="0"/>
          </a:p>
        </p:txBody>
      </p:sp>
      <p:sp>
        <p:nvSpPr>
          <p:cNvPr id="3" name="内容占位符 2"/>
          <p:cNvSpPr>
            <a:spLocks noGrp="1"/>
          </p:cNvSpPr>
          <p:nvPr>
            <p:ph idx="1"/>
          </p:nvPr>
        </p:nvSpPr>
        <p:spPr/>
        <p:txBody>
          <a:bodyPr>
            <a:normAutofit fontScale="85000" lnSpcReduction="20000"/>
          </a:bodyPr>
          <a:lstStyle/>
          <a:p>
            <a:r>
              <a:rPr lang="en-US" altLang="zh-CN" sz="2800" dirty="0" smtClean="0">
                <a:latin typeface="Times New Roman"/>
                <a:cs typeface="Times New Roman"/>
              </a:rPr>
              <a:t>In the 1950s, two developments ended the studios’ control of the entertainment business: t</a:t>
            </a:r>
            <a:r>
              <a:rPr lang="en-US" altLang="zh-CN" sz="2800" dirty="0" smtClean="0">
                <a:latin typeface="Times New Roman"/>
                <a:cs typeface="Times New Roman"/>
              </a:rPr>
              <a:t>he </a:t>
            </a:r>
            <a:r>
              <a:rPr lang="en-US" altLang="zh-CN" sz="2800" dirty="0" smtClean="0">
                <a:latin typeface="Times New Roman"/>
                <a:cs typeface="Times New Roman"/>
              </a:rPr>
              <a:t>overwhelming popularity of television began to eat into studio </a:t>
            </a:r>
            <a:r>
              <a:rPr lang="en-US" altLang="zh-CN" sz="2800" dirty="0" smtClean="0">
                <a:latin typeface="Times New Roman"/>
                <a:cs typeface="Times New Roman"/>
              </a:rPr>
              <a:t>profits; the </a:t>
            </a:r>
            <a:r>
              <a:rPr lang="en-US" altLang="zh-CN" sz="2800" dirty="0" smtClean="0">
                <a:latin typeface="Times New Roman"/>
                <a:cs typeface="Times New Roman"/>
              </a:rPr>
              <a:t>studios were forced by Federal court rulings to abandon the control of distribution and exhibition through massive conglomerate corporations.</a:t>
            </a:r>
            <a:r>
              <a:rPr lang="zh-CN" altLang="zh-CN" sz="2800" dirty="0" smtClean="0">
                <a:latin typeface="Times New Roman"/>
                <a:cs typeface="Times New Roman"/>
              </a:rPr>
              <a:t> </a:t>
            </a:r>
            <a:endParaRPr kumimoji="1" lang="zh-CN" altLang="en-US" sz="2800" dirty="0" smtClean="0">
              <a:latin typeface="Times New Roman"/>
              <a:cs typeface="Times New Roman"/>
            </a:endParaRPr>
          </a:p>
          <a:p>
            <a:r>
              <a:rPr lang="en-US" altLang="zh-CN" sz="2800" dirty="0" smtClean="0">
                <a:latin typeface="Times New Roman"/>
                <a:cs typeface="Times New Roman"/>
              </a:rPr>
              <a:t>The </a:t>
            </a:r>
            <a:r>
              <a:rPr lang="en-US" altLang="zh-CN" sz="2800" dirty="0">
                <a:latin typeface="Times New Roman"/>
                <a:cs typeface="Times New Roman"/>
              </a:rPr>
              <a:t>movies of the 1950s and 60s </a:t>
            </a:r>
            <a:r>
              <a:rPr lang="en-US" altLang="zh-CN" sz="2800" dirty="0" smtClean="0">
                <a:latin typeface="Times New Roman"/>
                <a:cs typeface="Times New Roman"/>
              </a:rPr>
              <a:t>were marked  by an </a:t>
            </a:r>
            <a:r>
              <a:rPr lang="en-US" altLang="zh-CN" sz="2800" dirty="0">
                <a:latin typeface="Times New Roman"/>
                <a:cs typeface="Times New Roman"/>
              </a:rPr>
              <a:t>increased sense of realism, providing vehicles for new </a:t>
            </a:r>
            <a:r>
              <a:rPr lang="en-US" altLang="zh-CN" sz="2800" dirty="0" smtClean="0">
                <a:latin typeface="Times New Roman"/>
                <a:cs typeface="Times New Roman"/>
              </a:rPr>
              <a:t>directors</a:t>
            </a:r>
            <a:r>
              <a:rPr lang="en-US" altLang="zh-CN" sz="2800" dirty="0">
                <a:latin typeface="Times New Roman"/>
                <a:cs typeface="Times New Roman"/>
              </a:rPr>
              <a:t> </a:t>
            </a:r>
            <a:r>
              <a:rPr lang="en-US" altLang="zh-CN" sz="2800" dirty="0" smtClean="0">
                <a:latin typeface="Times New Roman"/>
                <a:cs typeface="Times New Roman"/>
              </a:rPr>
              <a:t>and new actors. </a:t>
            </a:r>
          </a:p>
          <a:p>
            <a:r>
              <a:rPr lang="en-US" altLang="zh-CN" sz="2800" dirty="0">
                <a:latin typeface="Times New Roman"/>
                <a:cs typeface="Times New Roman"/>
              </a:rPr>
              <a:t>N</a:t>
            </a:r>
            <a:r>
              <a:rPr lang="en-US" altLang="zh-CN" sz="2800" dirty="0" smtClean="0">
                <a:latin typeface="Times New Roman"/>
                <a:cs typeface="Times New Roman"/>
              </a:rPr>
              <a:t>ew </a:t>
            </a:r>
            <a:r>
              <a:rPr lang="en-US" altLang="zh-CN" sz="2800" dirty="0">
                <a:latin typeface="Times New Roman"/>
                <a:cs typeface="Times New Roman"/>
              </a:rPr>
              <a:t>genre films emerged: horror, science fiction, and rock ‘n’ roll stories aimed at teen-agers </a:t>
            </a:r>
            <a:r>
              <a:rPr lang="en-US" altLang="zh-CN" sz="2800" dirty="0" smtClean="0">
                <a:latin typeface="Times New Roman"/>
                <a:cs typeface="Times New Roman"/>
              </a:rPr>
              <a:t>became popular. </a:t>
            </a:r>
          </a:p>
          <a:p>
            <a:r>
              <a:rPr lang="en-US" altLang="zh-CN" sz="2800" dirty="0" smtClean="0">
                <a:latin typeface="Times New Roman"/>
                <a:cs typeface="Times New Roman"/>
              </a:rPr>
              <a:t>Meanwhile, </a:t>
            </a:r>
            <a:r>
              <a:rPr lang="en-US" altLang="zh-CN" sz="2800" dirty="0">
                <a:latin typeface="Times New Roman"/>
                <a:cs typeface="Times New Roman"/>
              </a:rPr>
              <a:t>larger studio-backed films </a:t>
            </a:r>
            <a:r>
              <a:rPr lang="en-US" altLang="zh-CN" sz="2800" dirty="0" smtClean="0">
                <a:latin typeface="Times New Roman"/>
                <a:cs typeface="Times New Roman"/>
              </a:rPr>
              <a:t>tried to evade the </a:t>
            </a:r>
            <a:r>
              <a:rPr lang="en-US" altLang="zh-CN" sz="2800" dirty="0">
                <a:latin typeface="Times New Roman"/>
                <a:cs typeface="Times New Roman"/>
              </a:rPr>
              <a:t>long-imposed bans on depictions of a harsher reality and a more explicit sexuality. </a:t>
            </a:r>
            <a:endParaRPr lang="zh-CN" altLang="zh-CN" sz="2800" dirty="0">
              <a:latin typeface="Times New Roman"/>
              <a:cs typeface="Times New Roman"/>
            </a:endParaRPr>
          </a:p>
        </p:txBody>
      </p:sp>
    </p:spTree>
    <p:extLst>
      <p:ext uri="{BB962C8B-B14F-4D97-AF65-F5344CB8AC3E}">
        <p14:creationId xmlns="" xmlns:p14="http://schemas.microsoft.com/office/powerpoint/2010/main" val="374828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dirty="0" smtClean="0">
                <a:latin typeface="Times New Roman"/>
                <a:cs typeface="Times New Roman"/>
              </a:rPr>
              <a:t>III. Hollywood in the Post-Studio Era </a:t>
            </a:r>
            <a:endParaRPr lang="zh-CN" altLang="en-US" dirty="0"/>
          </a:p>
        </p:txBody>
      </p:sp>
      <p:sp>
        <p:nvSpPr>
          <p:cNvPr id="5" name="Text Placeholder 4"/>
          <p:cNvSpPr>
            <a:spLocks noGrp="1"/>
          </p:cNvSpPr>
          <p:nvPr>
            <p:ph type="body" idx="1"/>
          </p:nvPr>
        </p:nvSpPr>
        <p:spPr>
          <a:xfrm>
            <a:off x="885710" y="1417638"/>
            <a:ext cx="2963467" cy="757237"/>
          </a:xfrm>
        </p:spPr>
        <p:txBody>
          <a:bodyPr>
            <a:normAutofit lnSpcReduction="10000"/>
          </a:bodyPr>
          <a:lstStyle/>
          <a:p>
            <a:r>
              <a:rPr lang="en-US" altLang="zh-CN" b="0" dirty="0" smtClean="0">
                <a:latin typeface="Times New Roman" pitchFamily="18" charset="0"/>
                <a:cs typeface="Times New Roman" pitchFamily="18" charset="0"/>
              </a:rPr>
              <a:t>Marlon Brando (1924-2004)</a:t>
            </a:r>
            <a:endParaRPr lang="zh-CN" altLang="en-US" b="0" dirty="0">
              <a:latin typeface="Times New Roman" pitchFamily="18" charset="0"/>
              <a:cs typeface="Times New Roman" pitchFamily="18" charset="0"/>
            </a:endParaRPr>
          </a:p>
        </p:txBody>
      </p:sp>
      <p:pic>
        <p:nvPicPr>
          <p:cNvPr id="9" name="Content Placeholder 8" descr="mbrando.jpg"/>
          <p:cNvPicPr>
            <a:picLocks noGrp="1" noChangeAspect="1"/>
          </p:cNvPicPr>
          <p:nvPr>
            <p:ph sz="half" idx="2"/>
          </p:nvPr>
        </p:nvPicPr>
        <p:blipFill>
          <a:blip r:embed="rId2"/>
          <a:stretch>
            <a:fillRect/>
          </a:stretch>
        </p:blipFill>
        <p:spPr>
          <a:xfrm>
            <a:off x="885711" y="2174875"/>
            <a:ext cx="2963466" cy="3951288"/>
          </a:xfrm>
        </p:spPr>
      </p:pic>
      <p:sp>
        <p:nvSpPr>
          <p:cNvPr id="7" name="Text Placeholder 6"/>
          <p:cNvSpPr>
            <a:spLocks noGrp="1"/>
          </p:cNvSpPr>
          <p:nvPr>
            <p:ph type="body" sz="quarter" idx="3"/>
          </p:nvPr>
        </p:nvSpPr>
        <p:spPr>
          <a:xfrm>
            <a:off x="5055003" y="1535113"/>
            <a:ext cx="2994123" cy="639762"/>
          </a:xfrm>
        </p:spPr>
        <p:txBody>
          <a:bodyPr>
            <a:normAutofit fontScale="92500" lnSpcReduction="20000"/>
          </a:bodyPr>
          <a:lstStyle/>
          <a:p>
            <a:r>
              <a:rPr lang="en-US" altLang="zh-CN" b="0" dirty="0" smtClean="0">
                <a:latin typeface="Times New Roman" pitchFamily="18" charset="0"/>
                <a:cs typeface="Times New Roman" pitchFamily="18" charset="0"/>
              </a:rPr>
              <a:t>Marilyn Monroe (1926-1962)</a:t>
            </a:r>
            <a:endParaRPr lang="zh-CN" altLang="en-US" b="0" dirty="0">
              <a:latin typeface="Times New Roman" pitchFamily="18" charset="0"/>
              <a:cs typeface="Times New Roman" pitchFamily="18" charset="0"/>
            </a:endParaRPr>
          </a:p>
        </p:txBody>
      </p:sp>
      <p:pic>
        <p:nvPicPr>
          <p:cNvPr id="10" name="Content Placeholder 9" descr="marilyn-monroe-762.JPG"/>
          <p:cNvPicPr>
            <a:picLocks noGrp="1" noChangeAspect="1"/>
          </p:cNvPicPr>
          <p:nvPr>
            <p:ph sz="quarter" idx="4"/>
          </p:nvPr>
        </p:nvPicPr>
        <p:blipFill>
          <a:blip r:embed="rId3"/>
          <a:stretch>
            <a:fillRect/>
          </a:stretch>
        </p:blipFill>
        <p:spPr>
          <a:xfrm>
            <a:off x="5055003" y="2174875"/>
            <a:ext cx="3221819" cy="39512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592034"/>
          </a:xfrm>
        </p:spPr>
        <p:txBody>
          <a:bodyPr>
            <a:normAutofit fontScale="90000"/>
          </a:bodyPr>
          <a:lstStyle/>
          <a:p>
            <a:r>
              <a:rPr lang="en-US" i="1" dirty="0" smtClean="0"/>
              <a:t/>
            </a:r>
            <a:br>
              <a:rPr lang="en-US" i="1" dirty="0" smtClean="0"/>
            </a:br>
            <a:r>
              <a:rPr lang="en-US" sz="4000" i="1" dirty="0" smtClean="0">
                <a:latin typeface="Times New Roman"/>
                <a:cs typeface="Times New Roman"/>
              </a:rPr>
              <a:t>The United States of America</a:t>
            </a:r>
            <a:r>
              <a:rPr lang="en-US" sz="3600" i="1" dirty="0" smtClean="0">
                <a:latin typeface="Times New Roman"/>
                <a:cs typeface="Times New Roman"/>
              </a:rPr>
              <a:t/>
            </a:r>
            <a:br>
              <a:rPr lang="en-US" sz="3600" i="1" dirty="0" smtClean="0">
                <a:latin typeface="Times New Roman"/>
                <a:cs typeface="Times New Roman"/>
              </a:rPr>
            </a:br>
            <a:r>
              <a:rPr lang="en-US" sz="3100" dirty="0" smtClean="0">
                <a:latin typeface="Times New Roman"/>
                <a:cs typeface="Times New Roman"/>
              </a:rPr>
              <a:t>Unit </a:t>
            </a:r>
            <a:r>
              <a:rPr lang="en-US" altLang="zh-CN" sz="3100" dirty="0" smtClean="0">
                <a:latin typeface="Times New Roman"/>
                <a:cs typeface="Times New Roman"/>
              </a:rPr>
              <a:t>16</a:t>
            </a:r>
            <a:r>
              <a:rPr lang="en-US" sz="3100" dirty="0" smtClean="0">
                <a:latin typeface="Times New Roman"/>
                <a:cs typeface="Times New Roman"/>
              </a:rPr>
              <a:t> </a:t>
            </a:r>
            <a:r>
              <a:rPr lang="zh-CN" altLang="en-US" sz="3100" dirty="0" smtClean="0">
                <a:latin typeface="Times New Roman"/>
                <a:cs typeface="Times New Roman"/>
              </a:rPr>
              <a:t> </a:t>
            </a:r>
            <a:r>
              <a:rPr lang="en-US" altLang="zh-CN" sz="3100" dirty="0" smtClean="0">
                <a:latin typeface="Times New Roman"/>
                <a:cs typeface="Times New Roman"/>
              </a:rPr>
              <a:t>American Popular Culture: Movies and Music</a:t>
            </a:r>
            <a:r>
              <a:rPr lang="zh-CN" altLang="zh-CN" sz="3200" dirty="0">
                <a:latin typeface="Times New Roman"/>
                <a:cs typeface="Times New Roman"/>
              </a:rPr>
              <a:t/>
            </a:r>
            <a:br>
              <a:rPr lang="zh-CN" altLang="zh-CN" sz="3200" dirty="0">
                <a:latin typeface="Times New Roman"/>
                <a:cs typeface="Times New Roman"/>
              </a:rPr>
            </a:br>
            <a:r>
              <a:rPr lang="en-US" dirty="0" smtClean="0">
                <a:latin typeface="Times New Roman"/>
                <a:cs typeface="Times New Roman"/>
              </a:rPr>
              <a:t> </a:t>
            </a:r>
            <a:endParaRPr lang="zh-CN" altLang="en-US" dirty="0">
              <a:latin typeface="Times New Roman"/>
              <a:cs typeface="Times New Roman"/>
            </a:endParaRPr>
          </a:p>
        </p:txBody>
      </p:sp>
      <p:pic>
        <p:nvPicPr>
          <p:cNvPr id="4" name="内容占位符 3" descr="美国部分标准图.jpg"/>
          <p:cNvPicPr>
            <a:picLocks noGrp="1" noChangeAspect="1"/>
          </p:cNvPicPr>
          <p:nvPr>
            <p:ph idx="1"/>
          </p:nvPr>
        </p:nvPicPr>
        <p:blipFill>
          <a:blip r:embed="rId2"/>
          <a:stretch>
            <a:fillRect/>
          </a:stretch>
        </p:blipFill>
        <p:spPr>
          <a:xfrm>
            <a:off x="1428728" y="2214554"/>
            <a:ext cx="6286544" cy="3915619"/>
          </a:xfrm>
        </p:spPr>
      </p:pic>
    </p:spTree>
    <p:extLst>
      <p:ext uri="{BB962C8B-B14F-4D97-AF65-F5344CB8AC3E}">
        <p14:creationId xmlns="" xmlns:p14="http://schemas.microsoft.com/office/powerpoint/2010/main" val="45601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III. Hollywood in the Post-Studio Era </a:t>
            </a:r>
            <a:endParaRPr kumimoji="1" lang="zh-CN" altLang="en-US" sz="4000" dirty="0"/>
          </a:p>
        </p:txBody>
      </p:sp>
      <p:sp>
        <p:nvSpPr>
          <p:cNvPr id="3" name="内容占位符 2"/>
          <p:cNvSpPr>
            <a:spLocks noGrp="1"/>
          </p:cNvSpPr>
          <p:nvPr>
            <p:ph idx="1"/>
          </p:nvPr>
        </p:nvSpPr>
        <p:spPr>
          <a:xfrm>
            <a:off x="277593" y="1600200"/>
            <a:ext cx="3763600" cy="4525963"/>
          </a:xfrm>
        </p:spPr>
        <p:txBody>
          <a:bodyPr>
            <a:normAutofit fontScale="70000" lnSpcReduction="20000"/>
          </a:bodyPr>
          <a:lstStyle/>
          <a:p>
            <a:r>
              <a:rPr lang="en-US" altLang="zh-CN" dirty="0">
                <a:latin typeface="Times New Roman"/>
                <a:cs typeface="Times New Roman"/>
              </a:rPr>
              <a:t>The trend away from the glamorous celebrity image that began in the 1960s </a:t>
            </a:r>
            <a:r>
              <a:rPr lang="en-US" altLang="zh-CN" dirty="0" smtClean="0">
                <a:latin typeface="Times New Roman"/>
                <a:cs typeface="Times New Roman"/>
              </a:rPr>
              <a:t>continued into </a:t>
            </a:r>
            <a:r>
              <a:rPr lang="en-US" altLang="zh-CN" dirty="0">
                <a:latin typeface="Times New Roman"/>
                <a:cs typeface="Times New Roman"/>
              </a:rPr>
              <a:t>the </a:t>
            </a:r>
            <a:r>
              <a:rPr lang="en-US" altLang="zh-CN" dirty="0" smtClean="0">
                <a:latin typeface="Times New Roman"/>
                <a:cs typeface="Times New Roman"/>
              </a:rPr>
              <a:t>1970s and 1980s. </a:t>
            </a:r>
          </a:p>
          <a:p>
            <a:r>
              <a:rPr lang="en-US" altLang="zh-CN" dirty="0" smtClean="0">
                <a:latin typeface="Times New Roman"/>
                <a:cs typeface="Times New Roman"/>
              </a:rPr>
              <a:t>The </a:t>
            </a:r>
            <a:r>
              <a:rPr lang="en-US" altLang="zh-CN" dirty="0">
                <a:latin typeface="Times New Roman"/>
                <a:cs typeface="Times New Roman"/>
              </a:rPr>
              <a:t>principal stars of these years include Jane Fonda, Barbra Streisand, Dustin Hoffman, and Woody Allen. </a:t>
            </a:r>
            <a:endParaRPr lang="en-US" altLang="zh-CN" dirty="0" smtClean="0">
              <a:latin typeface="Times New Roman"/>
              <a:cs typeface="Times New Roman"/>
            </a:endParaRPr>
          </a:p>
          <a:p>
            <a:r>
              <a:rPr lang="en-US" altLang="zh-CN" dirty="0" smtClean="0">
                <a:latin typeface="Times New Roman"/>
                <a:cs typeface="Times New Roman"/>
              </a:rPr>
              <a:t>Important </a:t>
            </a:r>
            <a:r>
              <a:rPr lang="en-US" altLang="zh-CN" dirty="0">
                <a:latin typeface="Times New Roman"/>
                <a:cs typeface="Times New Roman"/>
              </a:rPr>
              <a:t>American directors of the 1970s, 80s, and 90s </a:t>
            </a:r>
            <a:r>
              <a:rPr lang="en-US" altLang="zh-CN" dirty="0" smtClean="0">
                <a:latin typeface="Times New Roman"/>
                <a:cs typeface="Times New Roman"/>
              </a:rPr>
              <a:t>include </a:t>
            </a:r>
            <a:r>
              <a:rPr lang="en-US" altLang="zh-CN" dirty="0">
                <a:latin typeface="Times New Roman"/>
                <a:cs typeface="Times New Roman"/>
              </a:rPr>
              <a:t>Francis Ford Coppola, Robert Altman, and Martin Scorsese.          </a:t>
            </a:r>
            <a:r>
              <a:rPr lang="en-US" altLang="zh-CN" dirty="0" smtClean="0">
                <a:latin typeface="Times New Roman"/>
                <a:cs typeface="Times New Roman"/>
              </a:rPr>
              <a:t> </a:t>
            </a:r>
            <a:endParaRPr kumimoji="1" lang="zh-CN" altLang="en-US" dirty="0">
              <a:latin typeface="Times New Roman"/>
              <a:cs typeface="Times New Roman"/>
            </a:endParaRPr>
          </a:p>
        </p:txBody>
      </p:sp>
      <p:pic>
        <p:nvPicPr>
          <p:cNvPr id="4" name="图片 3" descr="Dustin_Hoffman_-_1968.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28411" y="1949116"/>
            <a:ext cx="3444144" cy="4262553"/>
          </a:xfrm>
          <a:prstGeom prst="rect">
            <a:avLst/>
          </a:prstGeom>
        </p:spPr>
      </p:pic>
      <p:sp>
        <p:nvSpPr>
          <p:cNvPr id="5" name="文本框 4"/>
          <p:cNvSpPr txBox="1"/>
          <p:nvPr/>
        </p:nvSpPr>
        <p:spPr>
          <a:xfrm>
            <a:off x="5221478" y="6211669"/>
            <a:ext cx="2437085" cy="646331"/>
          </a:xfrm>
          <a:prstGeom prst="rect">
            <a:avLst/>
          </a:prstGeom>
          <a:noFill/>
        </p:spPr>
        <p:txBody>
          <a:bodyPr wrap="none" rtlCol="0">
            <a:spAutoFit/>
          </a:bodyPr>
          <a:lstStyle/>
          <a:p>
            <a:r>
              <a:rPr lang="en-US" altLang="zh-CN" dirty="0">
                <a:latin typeface="Times New Roman"/>
                <a:cs typeface="Times New Roman"/>
              </a:rPr>
              <a:t>Dustin Hoffman (1957-)</a:t>
            </a:r>
            <a:endParaRPr kumimoji="1" lang="zh-CN" altLang="en-US"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425871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III. Hollywood in the Post-Studio Era </a:t>
            </a:r>
            <a:endParaRPr kumimoji="1" lang="zh-CN" altLang="en-US" sz="4000" dirty="0"/>
          </a:p>
        </p:txBody>
      </p:sp>
      <p:sp>
        <p:nvSpPr>
          <p:cNvPr id="3" name="内容占位符 2"/>
          <p:cNvSpPr>
            <a:spLocks noGrp="1"/>
          </p:cNvSpPr>
          <p:nvPr>
            <p:ph idx="1"/>
          </p:nvPr>
        </p:nvSpPr>
        <p:spPr>
          <a:xfrm>
            <a:off x="457200" y="6185646"/>
            <a:ext cx="4144682" cy="433576"/>
          </a:xfrm>
        </p:spPr>
        <p:txBody>
          <a:bodyPr>
            <a:normAutofit fontScale="92500" lnSpcReduction="20000"/>
          </a:bodyPr>
          <a:lstStyle/>
          <a:p>
            <a:pPr>
              <a:buNone/>
            </a:pPr>
            <a:r>
              <a:rPr kumimoji="1" lang="en-US" altLang="zh-CN" sz="2800" dirty="0" smtClean="0">
                <a:latin typeface="Times New Roman"/>
                <a:cs typeface="Times New Roman"/>
              </a:rPr>
              <a:t>   </a:t>
            </a:r>
            <a:r>
              <a:rPr kumimoji="1" lang="en-US" altLang="zh-CN" sz="2400" dirty="0" smtClean="0">
                <a:latin typeface="Times New Roman"/>
                <a:cs typeface="Times New Roman"/>
              </a:rPr>
              <a:t>Woody Allen (1935-)</a:t>
            </a:r>
            <a:endParaRPr kumimoji="1" lang="zh-CN" altLang="en-US" sz="2400" dirty="0">
              <a:latin typeface="Times New Roman"/>
              <a:cs typeface="Times New Roman"/>
            </a:endParaRPr>
          </a:p>
        </p:txBody>
      </p:sp>
      <p:pic>
        <p:nvPicPr>
          <p:cNvPr id="4" name="图片 3" descr="Woody_Allen_-_Kup.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1882" y="1583765"/>
            <a:ext cx="3331883" cy="4362823"/>
          </a:xfrm>
          <a:prstGeom prst="rect">
            <a:avLst/>
          </a:prstGeom>
        </p:spPr>
      </p:pic>
      <p:pic>
        <p:nvPicPr>
          <p:cNvPr id="5" name="图片 4" descr="Martin_Scorsese_Cannes_201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75411" y="1583764"/>
            <a:ext cx="3242235" cy="4362823"/>
          </a:xfrm>
          <a:prstGeom prst="rect">
            <a:avLst/>
          </a:prstGeom>
        </p:spPr>
      </p:pic>
      <p:sp>
        <p:nvSpPr>
          <p:cNvPr id="6" name="文本框 5"/>
          <p:cNvSpPr txBox="1"/>
          <p:nvPr/>
        </p:nvSpPr>
        <p:spPr>
          <a:xfrm>
            <a:off x="4975411" y="6185646"/>
            <a:ext cx="3711389" cy="461665"/>
          </a:xfrm>
          <a:prstGeom prst="rect">
            <a:avLst/>
          </a:prstGeom>
          <a:noFill/>
        </p:spPr>
        <p:txBody>
          <a:bodyPr wrap="square" rtlCol="0">
            <a:spAutoFit/>
          </a:bodyPr>
          <a:lstStyle/>
          <a:p>
            <a:r>
              <a:rPr lang="en-US" altLang="zh-CN" sz="2400" dirty="0">
                <a:latin typeface="Times New Roman"/>
                <a:cs typeface="Times New Roman"/>
              </a:rPr>
              <a:t>Martin </a:t>
            </a:r>
            <a:r>
              <a:rPr lang="en-US" altLang="zh-CN" sz="2400" dirty="0" smtClean="0">
                <a:latin typeface="Times New Roman"/>
                <a:cs typeface="Times New Roman"/>
              </a:rPr>
              <a:t>Scorsese (1942-)</a:t>
            </a:r>
            <a:endParaRPr kumimoji="1" lang="zh-CN" altLang="en-US" sz="2400" dirty="0">
              <a:latin typeface="Times New Roman"/>
              <a:cs typeface="Times New Roman"/>
            </a:endParaRPr>
          </a:p>
        </p:txBody>
      </p:sp>
    </p:spTree>
    <p:extLst>
      <p:ext uri="{BB962C8B-B14F-4D97-AF65-F5344CB8AC3E}">
        <p14:creationId xmlns="" xmlns:p14="http://schemas.microsoft.com/office/powerpoint/2010/main" val="43530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a:cs typeface="Times New Roman"/>
              </a:rPr>
              <a:t>III. Hollywood in the Post-Studio Era </a:t>
            </a:r>
            <a:endParaRPr kumimoji="1" lang="zh-CN" altLang="en-US" sz="3600" dirty="0">
              <a:latin typeface="Times New Roman"/>
              <a:cs typeface="Times New Roman"/>
            </a:endParaRPr>
          </a:p>
        </p:txBody>
      </p:sp>
      <p:sp>
        <p:nvSpPr>
          <p:cNvPr id="3" name="内容占位符 2"/>
          <p:cNvSpPr>
            <a:spLocks noGrp="1"/>
          </p:cNvSpPr>
          <p:nvPr>
            <p:ph idx="1"/>
          </p:nvPr>
        </p:nvSpPr>
        <p:spPr>
          <a:xfrm>
            <a:off x="1046747" y="1600201"/>
            <a:ext cx="3236495" cy="4525962"/>
          </a:xfrm>
        </p:spPr>
        <p:txBody>
          <a:bodyPr>
            <a:normAutofit fontScale="62500" lnSpcReduction="20000"/>
          </a:bodyPr>
          <a:lstStyle/>
          <a:p>
            <a:pPr>
              <a:buNone/>
            </a:pPr>
            <a:r>
              <a:rPr lang="en-US" altLang="zh-CN" dirty="0" smtClean="0">
                <a:latin typeface="Times New Roman"/>
                <a:cs typeface="Times New Roman"/>
              </a:rPr>
              <a:t>     The Age of huge blockbusters</a:t>
            </a:r>
            <a:r>
              <a:rPr lang="zh-CN" altLang="zh-CN" dirty="0" smtClean="0">
                <a:latin typeface="Times New Roman"/>
                <a:cs typeface="Times New Roman"/>
              </a:rPr>
              <a:t> </a:t>
            </a:r>
            <a:r>
              <a:rPr lang="en-US" altLang="zh-CN" dirty="0" smtClean="0">
                <a:latin typeface="Times New Roman"/>
                <a:cs typeface="Times New Roman"/>
              </a:rPr>
              <a:t>:</a:t>
            </a:r>
          </a:p>
          <a:p>
            <a:r>
              <a:rPr lang="en-US" altLang="zh-CN" dirty="0" smtClean="0">
                <a:latin typeface="Times New Roman"/>
                <a:cs typeface="Times New Roman"/>
              </a:rPr>
              <a:t>The </a:t>
            </a:r>
            <a:r>
              <a:rPr lang="en-US" altLang="zh-CN" dirty="0">
                <a:latin typeface="Times New Roman"/>
                <a:cs typeface="Times New Roman"/>
              </a:rPr>
              <a:t>release of </a:t>
            </a:r>
            <a:r>
              <a:rPr lang="en-US" altLang="zh-CN" i="1" dirty="0">
                <a:latin typeface="Times New Roman"/>
                <a:cs typeface="Times New Roman"/>
              </a:rPr>
              <a:t>Jaws</a:t>
            </a:r>
            <a:r>
              <a:rPr lang="en-US" altLang="zh-CN" dirty="0">
                <a:latin typeface="Times New Roman"/>
                <a:cs typeface="Times New Roman"/>
              </a:rPr>
              <a:t> </a:t>
            </a:r>
            <a:r>
              <a:rPr lang="en-US" altLang="zh-CN" dirty="0" smtClean="0">
                <a:latin typeface="Times New Roman"/>
                <a:cs typeface="Times New Roman"/>
              </a:rPr>
              <a:t> (</a:t>
            </a:r>
            <a:r>
              <a:rPr lang="en-US" altLang="zh-CN" dirty="0">
                <a:latin typeface="Times New Roman"/>
                <a:cs typeface="Times New Roman"/>
              </a:rPr>
              <a:t>1975), a suspense picture </a:t>
            </a:r>
            <a:r>
              <a:rPr lang="en-US" altLang="zh-CN" dirty="0" smtClean="0">
                <a:latin typeface="Times New Roman"/>
                <a:cs typeface="Times New Roman"/>
              </a:rPr>
              <a:t>directed by Steven Spielberg grossed </a:t>
            </a:r>
            <a:r>
              <a:rPr lang="en-US" altLang="zh-CN" dirty="0">
                <a:latin typeface="Times New Roman"/>
                <a:cs typeface="Times New Roman"/>
              </a:rPr>
              <a:t>over $100 million by appealing to all ages and both sexes. </a:t>
            </a:r>
            <a:r>
              <a:rPr lang="en-US" altLang="zh-CN" dirty="0" smtClean="0">
                <a:latin typeface="Times New Roman"/>
                <a:cs typeface="Times New Roman"/>
              </a:rPr>
              <a:t>The result is that it ushered into a new age in movie making. </a:t>
            </a:r>
          </a:p>
          <a:p>
            <a:r>
              <a:rPr kumimoji="1" lang="en-US" altLang="zh-CN" dirty="0" smtClean="0">
                <a:latin typeface="Times New Roman"/>
                <a:cs typeface="Times New Roman"/>
              </a:rPr>
              <a:t> Films such as </a:t>
            </a:r>
            <a:r>
              <a:rPr lang="en-US" altLang="zh-CN" i="1" dirty="0">
                <a:latin typeface="Times New Roman"/>
                <a:cs typeface="Times New Roman"/>
              </a:rPr>
              <a:t>Star </a:t>
            </a:r>
            <a:r>
              <a:rPr lang="en-US" altLang="zh-CN" i="1" dirty="0" smtClean="0">
                <a:latin typeface="Times New Roman"/>
                <a:cs typeface="Times New Roman"/>
              </a:rPr>
              <a:t>Wars </a:t>
            </a:r>
            <a:r>
              <a:rPr lang="en-US" altLang="zh-CN" dirty="0" smtClean="0">
                <a:latin typeface="Times New Roman"/>
                <a:cs typeface="Times New Roman"/>
              </a:rPr>
              <a:t>(1977),</a:t>
            </a:r>
            <a:r>
              <a:rPr lang="zh-CN" altLang="zh-CN" dirty="0" smtClean="0">
                <a:latin typeface="Times New Roman"/>
                <a:cs typeface="Times New Roman"/>
              </a:rPr>
              <a:t> </a:t>
            </a:r>
            <a:r>
              <a:rPr lang="en-US" altLang="zh-CN" dirty="0" smtClean="0">
                <a:latin typeface="Times New Roman"/>
                <a:cs typeface="Times New Roman"/>
              </a:rPr>
              <a:t>and </a:t>
            </a:r>
            <a:r>
              <a:rPr lang="en-US" altLang="zh-CN" i="1" dirty="0" smtClean="0">
                <a:latin typeface="Times New Roman"/>
                <a:cs typeface="Times New Roman"/>
              </a:rPr>
              <a:t>E.T</a:t>
            </a:r>
            <a:r>
              <a:rPr lang="en-US" altLang="zh-CN" dirty="0" smtClean="0">
                <a:latin typeface="Times New Roman"/>
                <a:cs typeface="Times New Roman"/>
              </a:rPr>
              <a:t>. (1982)</a:t>
            </a:r>
            <a:r>
              <a:rPr lang="zh-CN" altLang="zh-CN" dirty="0" smtClean="0">
                <a:latin typeface="Times New Roman"/>
                <a:cs typeface="Times New Roman"/>
              </a:rPr>
              <a:t> </a:t>
            </a:r>
            <a:r>
              <a:rPr kumimoji="1" lang="en-US" altLang="zh-CN" dirty="0" smtClean="0">
                <a:latin typeface="Times New Roman"/>
                <a:cs typeface="Times New Roman"/>
              </a:rPr>
              <a:t>began to generate huge box office revenues. </a:t>
            </a:r>
            <a:endParaRPr kumimoji="1" lang="zh-CN" altLang="en-US" dirty="0">
              <a:latin typeface="Times New Roman"/>
              <a:cs typeface="Times New Roman"/>
            </a:endParaRPr>
          </a:p>
        </p:txBody>
      </p:sp>
      <p:pic>
        <p:nvPicPr>
          <p:cNvPr id="4" name="图片 3" descr="Steven_Spielberg_Cannes_2013_3.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02059" y="1600200"/>
            <a:ext cx="3107170" cy="4126831"/>
          </a:xfrm>
          <a:prstGeom prst="rect">
            <a:avLst/>
          </a:prstGeom>
        </p:spPr>
      </p:pic>
      <p:sp>
        <p:nvSpPr>
          <p:cNvPr id="5" name="文本框 4"/>
          <p:cNvSpPr txBox="1"/>
          <p:nvPr/>
        </p:nvSpPr>
        <p:spPr>
          <a:xfrm>
            <a:off x="4870825" y="5967663"/>
            <a:ext cx="3138404" cy="923330"/>
          </a:xfrm>
          <a:prstGeom prst="rect">
            <a:avLst/>
          </a:prstGeom>
          <a:noFill/>
        </p:spPr>
        <p:txBody>
          <a:bodyPr wrap="square" rtlCol="0">
            <a:spAutoFit/>
          </a:bodyPr>
          <a:lstStyle/>
          <a:p>
            <a:r>
              <a:rPr kumimoji="1" lang="en-US" altLang="zh-CN" dirty="0" smtClean="0">
                <a:latin typeface="Times New Roman"/>
                <a:cs typeface="Times New Roman"/>
              </a:rPr>
              <a:t>Director Steven </a:t>
            </a:r>
            <a:r>
              <a:rPr kumimoji="1" lang="en-US" altLang="zh-CN" dirty="0">
                <a:latin typeface="Times New Roman"/>
                <a:cs typeface="Times New Roman"/>
              </a:rPr>
              <a:t>Spielberg (1946-)</a:t>
            </a:r>
            <a:endParaRPr kumimoji="1" lang="zh-CN" altLang="en-US"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313567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a:cs typeface="Times New Roman"/>
              </a:rPr>
              <a:t>III. Hollywood in the Post-Studio Era</a:t>
            </a:r>
            <a:endParaRPr kumimoji="1" lang="zh-CN" altLang="en-US" sz="4000" dirty="0">
              <a:latin typeface="Times New Roman"/>
              <a:cs typeface="Times New Roman"/>
            </a:endParaRPr>
          </a:p>
        </p:txBody>
      </p:sp>
      <p:sp>
        <p:nvSpPr>
          <p:cNvPr id="3" name="内容占位符 2"/>
          <p:cNvSpPr>
            <a:spLocks noGrp="1"/>
          </p:cNvSpPr>
          <p:nvPr>
            <p:ph idx="1"/>
          </p:nvPr>
        </p:nvSpPr>
        <p:spPr>
          <a:xfrm>
            <a:off x="878305" y="1588168"/>
            <a:ext cx="3470788" cy="4944979"/>
          </a:xfrm>
        </p:spPr>
        <p:txBody>
          <a:bodyPr>
            <a:noAutofit/>
          </a:bodyPr>
          <a:lstStyle/>
          <a:p>
            <a:pPr>
              <a:buNone/>
            </a:pPr>
            <a:r>
              <a:rPr lang="en-US" altLang="zh-CN" sz="2000" dirty="0" smtClean="0">
                <a:latin typeface="Times New Roman"/>
                <a:cs typeface="Times New Roman"/>
              </a:rPr>
              <a:t>     The American Film Industry goes Global:</a:t>
            </a:r>
            <a:r>
              <a:rPr lang="zh-CN" altLang="zh-CN" sz="2000" dirty="0" smtClean="0">
                <a:latin typeface="Times New Roman"/>
                <a:cs typeface="Times New Roman"/>
              </a:rPr>
              <a:t> </a:t>
            </a:r>
            <a:endParaRPr lang="en-US" altLang="zh-CN" sz="2000" dirty="0" smtClean="0">
              <a:latin typeface="Times New Roman"/>
              <a:cs typeface="Times New Roman"/>
            </a:endParaRPr>
          </a:p>
          <a:p>
            <a:pPr>
              <a:buNone/>
            </a:pPr>
            <a:r>
              <a:rPr lang="en-US" altLang="zh-CN" sz="2000" dirty="0" smtClean="0">
                <a:solidFill>
                  <a:srgbClr val="000000"/>
                </a:solidFill>
                <a:latin typeface="Times New Roman"/>
                <a:cs typeface="Times New Roman"/>
              </a:rPr>
              <a:t>     The </a:t>
            </a:r>
            <a:r>
              <a:rPr lang="en-US" altLang="zh-CN" sz="2000" dirty="0">
                <a:solidFill>
                  <a:srgbClr val="000000"/>
                </a:solidFill>
                <a:latin typeface="Times New Roman"/>
                <a:cs typeface="Times New Roman"/>
              </a:rPr>
              <a:t>American film industry </a:t>
            </a:r>
            <a:r>
              <a:rPr lang="en-US" altLang="zh-CN" sz="2000" dirty="0" smtClean="0">
                <a:solidFill>
                  <a:srgbClr val="000000"/>
                </a:solidFill>
                <a:latin typeface="Times New Roman"/>
                <a:cs typeface="Times New Roman"/>
              </a:rPr>
              <a:t>has gone global, with co-production of foreign language films gaining popularity in  both English-speaking and non-English speaking markets. There has been a revival in 3D film popularity, the first being </a:t>
            </a:r>
            <a:r>
              <a:rPr lang="en-US" altLang="zh-CN" sz="2000" i="1" dirty="0" smtClean="0">
                <a:solidFill>
                  <a:srgbClr val="000000"/>
                </a:solidFill>
                <a:latin typeface="Times New Roman"/>
                <a:cs typeface="Times New Roman"/>
              </a:rPr>
              <a:t>Avatar</a:t>
            </a:r>
            <a:r>
              <a:rPr lang="en-US" altLang="zh-CN" sz="2000" dirty="0" smtClean="0">
                <a:solidFill>
                  <a:srgbClr val="000000"/>
                </a:solidFill>
                <a:latin typeface="Times New Roman"/>
                <a:cs typeface="Times New Roman"/>
              </a:rPr>
              <a:t> directed by James Cameron in 2009 .  </a:t>
            </a:r>
            <a:endParaRPr kumimoji="1" lang="zh-CN" altLang="en-US" sz="2000" dirty="0">
              <a:solidFill>
                <a:srgbClr val="000000"/>
              </a:solidFill>
              <a:latin typeface="Times New Roman"/>
              <a:cs typeface="Times New Roman"/>
            </a:endParaRPr>
          </a:p>
        </p:txBody>
      </p:sp>
      <p:pic>
        <p:nvPicPr>
          <p:cNvPr id="4" name="图片 3" descr="Avatar-Teaser-Post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20916" y="1823975"/>
            <a:ext cx="2838450" cy="4210050"/>
          </a:xfrm>
          <a:prstGeom prst="rect">
            <a:avLst/>
          </a:prstGeom>
        </p:spPr>
      </p:pic>
    </p:spTree>
    <p:extLst>
      <p:ext uri="{BB962C8B-B14F-4D97-AF65-F5344CB8AC3E}">
        <p14:creationId xmlns="" xmlns:p14="http://schemas.microsoft.com/office/powerpoint/2010/main" val="38428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5010"/>
            <a:ext cx="8229600" cy="1215189"/>
          </a:xfrm>
        </p:spPr>
        <p:txBody>
          <a:bodyPr>
            <a:normAutofit fontScale="90000"/>
          </a:bodyPr>
          <a:lstStyle/>
          <a:p>
            <a:r>
              <a:rPr lang="en-US" altLang="zh-CN" dirty="0" smtClean="0">
                <a:latin typeface="Times New Roman"/>
                <a:cs typeface="Times New Roman"/>
              </a:rPr>
              <a:t/>
            </a:r>
            <a:br>
              <a:rPr lang="en-US" altLang="zh-CN" dirty="0" smtClean="0">
                <a:latin typeface="Times New Roman"/>
                <a:cs typeface="Times New Roman"/>
              </a:rPr>
            </a:br>
            <a:r>
              <a:rPr lang="en-US" altLang="zh-CN" dirty="0" smtClean="0">
                <a:latin typeface="Times New Roman"/>
                <a:cs typeface="Times New Roman"/>
              </a:rPr>
              <a:t>IV. American Popular Music since the 1900</a:t>
            </a:r>
            <a:r>
              <a:rPr lang="zh-CN" altLang="zh-CN" dirty="0">
                <a:latin typeface="Times New Roman"/>
                <a:cs typeface="Times New Roman"/>
              </a:rPr>
              <a:t/>
            </a:r>
            <a:br>
              <a:rPr lang="zh-CN" altLang="zh-CN" dirty="0">
                <a:latin typeface="Times New Roman"/>
                <a:cs typeface="Times New Roman"/>
              </a:rPr>
            </a:br>
            <a:endParaRPr kumimoji="1" lang="zh-CN" altLang="en-US" dirty="0">
              <a:latin typeface="Times New Roman"/>
              <a:cs typeface="Times New Roman"/>
            </a:endParaRPr>
          </a:p>
        </p:txBody>
      </p:sp>
      <p:sp>
        <p:nvSpPr>
          <p:cNvPr id="3" name="内容占位符 2"/>
          <p:cNvSpPr>
            <a:spLocks noGrp="1"/>
          </p:cNvSpPr>
          <p:nvPr>
            <p:ph idx="1"/>
          </p:nvPr>
        </p:nvSpPr>
        <p:spPr>
          <a:xfrm>
            <a:off x="457200" y="2033337"/>
            <a:ext cx="8229600" cy="4092826"/>
          </a:xfrm>
        </p:spPr>
        <p:txBody>
          <a:bodyPr>
            <a:normAutofit/>
          </a:bodyPr>
          <a:lstStyle/>
          <a:p>
            <a:r>
              <a:rPr lang="en-US" altLang="zh-CN" sz="2400" dirty="0" smtClean="0">
                <a:latin typeface="Times New Roman" pitchFamily="18" charset="0"/>
                <a:cs typeface="Times New Roman" pitchFamily="18" charset="0"/>
              </a:rPr>
              <a:t>Early19th</a:t>
            </a:r>
            <a:r>
              <a:rPr lang="zh-CN"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century saw the emergence of distinctive styles of American popular music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and it continued to develop in the </a:t>
            </a:r>
            <a:r>
              <a:rPr lang="en-US" altLang="zh-CN" sz="2400" dirty="0">
                <a:latin typeface="Times New Roman" pitchFamily="18" charset="0"/>
                <a:cs typeface="Times New Roman" pitchFamily="18" charset="0"/>
              </a:rPr>
              <a:t>first five decades of the </a:t>
            </a:r>
            <a:r>
              <a:rPr lang="en-US" altLang="zh-CN" sz="2400" dirty="0" smtClean="0">
                <a:latin typeface="Times New Roman" pitchFamily="18" charset="0"/>
                <a:cs typeface="Times New Roman" pitchFamily="18" charset="0"/>
              </a:rPr>
              <a:t>20th century . </a:t>
            </a:r>
          </a:p>
          <a:p>
            <a:r>
              <a:rPr lang="en-US" altLang="zh-CN" sz="2400" dirty="0" smtClean="0">
                <a:latin typeface="Times New Roman" pitchFamily="18" charset="0"/>
                <a:cs typeface="Times New Roman" pitchFamily="18" charset="0"/>
              </a:rPr>
              <a:t>Both traditional forms</a:t>
            </a:r>
            <a:r>
              <a:rPr lang="zh-CN"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of pop music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such as  blues and folk, and the new styles</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including country</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R&amp;B,</a:t>
            </a:r>
            <a:r>
              <a:rPr lang="en-US" altLang="zh-CN" sz="2400" dirty="0" smtClean="0">
                <a:latin typeface="Times New Roman" pitchFamily="18" charset="0"/>
                <a:cs typeface="Times New Roman" pitchFamily="18" charset="0"/>
              </a:rPr>
              <a:t> jazz and rock, later hip hop help </a:t>
            </a:r>
            <a:r>
              <a:rPr lang="en-US" altLang="zh-CN" sz="2400" dirty="0">
                <a:latin typeface="Times New Roman" pitchFamily="18" charset="0"/>
                <a:cs typeface="Times New Roman" pitchFamily="18" charset="0"/>
              </a:rPr>
              <a:t>to express an American national identity.</a:t>
            </a:r>
            <a:r>
              <a:rPr lang="zh-CN" altLang="zh-CN" sz="2400" dirty="0">
                <a:latin typeface="Times New Roman" pitchFamily="18" charset="0"/>
                <a:cs typeface="Times New Roman" pitchFamily="18" charset="0"/>
              </a:rPr>
              <a:t> </a:t>
            </a:r>
            <a:endParaRPr kumimoji="1" lang="zh-CN" alt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44739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IV. American </a:t>
            </a:r>
            <a:r>
              <a:rPr lang="en-US" altLang="zh-CN" dirty="0">
                <a:latin typeface="Times New Roman"/>
                <a:cs typeface="Times New Roman"/>
              </a:rPr>
              <a:t>Popular Music since 1900</a:t>
            </a:r>
            <a:endParaRPr kumimoji="1" lang="zh-CN" altLang="en-US" dirty="0"/>
          </a:p>
        </p:txBody>
      </p:sp>
      <p:sp>
        <p:nvSpPr>
          <p:cNvPr id="3" name="内容占位符 2"/>
          <p:cNvSpPr>
            <a:spLocks noGrp="1"/>
          </p:cNvSpPr>
          <p:nvPr>
            <p:ph idx="1"/>
          </p:nvPr>
        </p:nvSpPr>
        <p:spPr>
          <a:xfrm>
            <a:off x="457200" y="1600200"/>
            <a:ext cx="3725114" cy="4525963"/>
          </a:xfrm>
        </p:spPr>
        <p:txBody>
          <a:bodyPr>
            <a:normAutofit fontScale="77500" lnSpcReduction="20000"/>
          </a:bodyPr>
          <a:lstStyle/>
          <a:p>
            <a:r>
              <a:rPr lang="en-US" altLang="zh-CN" sz="2800" dirty="0" smtClean="0">
                <a:latin typeface="Times New Roman"/>
                <a:cs typeface="Times New Roman"/>
              </a:rPr>
              <a:t>American popular music began with sentimental parlor songs by Stephen Foster, and songs for the </a:t>
            </a:r>
            <a:r>
              <a:rPr lang="en-US" altLang="zh-CN" sz="2800" dirty="0">
                <a:latin typeface="Times New Roman"/>
                <a:cs typeface="Times New Roman"/>
              </a:rPr>
              <a:t>vaudeville stage</a:t>
            </a:r>
            <a:r>
              <a:rPr lang="en-US" altLang="zh-CN" sz="2800" baseline="30000" dirty="0">
                <a:latin typeface="Times New Roman"/>
                <a:cs typeface="Times New Roman"/>
              </a:rPr>
              <a:t> </a:t>
            </a:r>
            <a:r>
              <a:rPr lang="en-US" altLang="zh-CN" sz="2800" dirty="0" smtClean="0">
                <a:latin typeface="Times New Roman"/>
                <a:cs typeface="Times New Roman"/>
              </a:rPr>
              <a:t>for middle</a:t>
            </a:r>
            <a:r>
              <a:rPr lang="en-US" altLang="zh-CN" sz="2800" dirty="0">
                <a:latin typeface="Times New Roman"/>
                <a:cs typeface="Times New Roman"/>
              </a:rPr>
              <a:t>- and working-class white audiences. </a:t>
            </a:r>
            <a:endParaRPr lang="en-US" altLang="zh-CN" sz="2800" dirty="0" smtClean="0">
              <a:latin typeface="Times New Roman"/>
              <a:cs typeface="Times New Roman"/>
            </a:endParaRPr>
          </a:p>
          <a:p>
            <a:r>
              <a:rPr lang="en-US" altLang="zh-CN" sz="2800" dirty="0" smtClean="0">
                <a:latin typeface="Times New Roman"/>
                <a:cs typeface="Times New Roman"/>
              </a:rPr>
              <a:t>Black people also had been part of the popular cultural scene prior to the Civil War era. In </a:t>
            </a:r>
            <a:r>
              <a:rPr lang="en-US" altLang="zh-CN" sz="2800" dirty="0">
                <a:latin typeface="Times New Roman"/>
                <a:cs typeface="Times New Roman"/>
              </a:rPr>
              <a:t>New Orleans, black marching bands played the syncopated rhythm that became characteristic of early jazz.</a:t>
            </a:r>
            <a:r>
              <a:rPr lang="zh-CN" altLang="zh-CN" sz="2800" dirty="0">
                <a:latin typeface="Times New Roman"/>
                <a:cs typeface="Times New Roman"/>
              </a:rPr>
              <a:t> </a:t>
            </a:r>
            <a:endParaRPr kumimoji="1" lang="zh-CN" altLang="en-US" sz="2800" dirty="0">
              <a:latin typeface="Times New Roman"/>
              <a:cs typeface="Times New Roman"/>
            </a:endParaRPr>
          </a:p>
        </p:txBody>
      </p:sp>
      <p:pic>
        <p:nvPicPr>
          <p:cNvPr id="4" name="图片 3" descr="Stephen_Fost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12632" y="1864895"/>
            <a:ext cx="2932099" cy="4029493"/>
          </a:xfrm>
          <a:prstGeom prst="rect">
            <a:avLst/>
          </a:prstGeom>
        </p:spPr>
      </p:pic>
      <p:sp>
        <p:nvSpPr>
          <p:cNvPr id="5" name="文本框 4"/>
          <p:cNvSpPr txBox="1"/>
          <p:nvPr/>
        </p:nvSpPr>
        <p:spPr>
          <a:xfrm>
            <a:off x="4182314" y="5894388"/>
            <a:ext cx="4504486" cy="923330"/>
          </a:xfrm>
          <a:prstGeom prst="rect">
            <a:avLst/>
          </a:prstGeom>
          <a:noFill/>
        </p:spPr>
        <p:txBody>
          <a:bodyPr wrap="square" rtlCol="0">
            <a:spAutoFit/>
          </a:bodyPr>
          <a:lstStyle/>
          <a:p>
            <a:r>
              <a:rPr lang="en-US" altLang="zh-CN" dirty="0">
                <a:latin typeface="Times New Roman" pitchFamily="18" charset="0"/>
                <a:cs typeface="Times New Roman" pitchFamily="18" charset="0"/>
              </a:rPr>
              <a:t>Stephen Collins Foster (1826 –1864), known as "the father of American music”</a:t>
            </a:r>
            <a:endParaRPr kumimoji="1" lang="zh-CN" altLang="en-US" dirty="0">
              <a:latin typeface="Times New Roman" pitchFamily="18" charset="0"/>
              <a:cs typeface="Times New Roman" pitchFamily="18" charset="0"/>
            </a:endParaRPr>
          </a:p>
          <a:p>
            <a:endParaRPr kumimoji="1" lang="zh-CN" altLang="en-US" dirty="0"/>
          </a:p>
        </p:txBody>
      </p:sp>
    </p:spTree>
    <p:extLst>
      <p:ext uri="{BB962C8B-B14F-4D97-AF65-F5344CB8AC3E}">
        <p14:creationId xmlns="" xmlns:p14="http://schemas.microsoft.com/office/powerpoint/2010/main" val="75221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IV. American </a:t>
            </a:r>
            <a:r>
              <a:rPr lang="en-US" altLang="zh-CN" dirty="0">
                <a:latin typeface="Times New Roman"/>
                <a:cs typeface="Times New Roman"/>
              </a:rPr>
              <a:t>Popular Music since 1900</a:t>
            </a:r>
            <a:endParaRPr kumimoji="1" lang="zh-CN" altLang="en-US" dirty="0"/>
          </a:p>
        </p:txBody>
      </p:sp>
      <p:sp>
        <p:nvSpPr>
          <p:cNvPr id="3" name="内容占位符 2"/>
          <p:cNvSpPr>
            <a:spLocks noGrp="1"/>
          </p:cNvSpPr>
          <p:nvPr>
            <p:ph idx="1"/>
          </p:nvPr>
        </p:nvSpPr>
        <p:spPr>
          <a:xfrm>
            <a:off x="457199" y="1854200"/>
            <a:ext cx="2919507" cy="4525963"/>
          </a:xfrm>
        </p:spPr>
        <p:txBody>
          <a:bodyPr>
            <a:normAutofit lnSpcReduction="10000"/>
          </a:bodyPr>
          <a:lstStyle/>
          <a:p>
            <a:pPr>
              <a:buNone/>
            </a:pPr>
            <a:r>
              <a:rPr lang="en-US" altLang="zh-CN" sz="2800" dirty="0" smtClean="0">
                <a:latin typeface="Times New Roman"/>
                <a:cs typeface="Times New Roman"/>
              </a:rPr>
              <a:t>    </a:t>
            </a:r>
            <a:r>
              <a:rPr lang="en-US" altLang="zh-CN" sz="2400" dirty="0" smtClean="0">
                <a:latin typeface="Times New Roman"/>
                <a:cs typeface="Times New Roman"/>
              </a:rPr>
              <a:t>New </a:t>
            </a:r>
            <a:r>
              <a:rPr lang="en-US" altLang="zh-CN" sz="2400" dirty="0">
                <a:latin typeface="Times New Roman"/>
                <a:cs typeface="Times New Roman"/>
              </a:rPr>
              <a:t>Orleans Jazz, sometimes referred to as Hot jazz or Early Jazz, is a style of jazz music which developed in New Orleans at the start of the 20th century, and was spread to Chicago and New York City by New Orleans bands in the 1910s.</a:t>
            </a:r>
            <a:endParaRPr kumimoji="1" lang="zh-CN" altLang="en-US" sz="2400" dirty="0">
              <a:latin typeface="Times New Roman"/>
              <a:cs typeface="Times New Roman"/>
            </a:endParaRPr>
          </a:p>
        </p:txBody>
      </p:sp>
      <p:pic>
        <p:nvPicPr>
          <p:cNvPr id="4" name="图片 3" descr="Preservation-Hall-Jazz-New-Orleans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96235" y="2078317"/>
            <a:ext cx="5647765" cy="3720634"/>
          </a:xfrm>
          <a:prstGeom prst="rect">
            <a:avLst/>
          </a:prstGeom>
        </p:spPr>
      </p:pic>
    </p:spTree>
    <p:extLst>
      <p:ext uri="{BB962C8B-B14F-4D97-AF65-F5344CB8AC3E}">
        <p14:creationId xmlns="" xmlns:p14="http://schemas.microsoft.com/office/powerpoint/2010/main" val="339217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IV. American </a:t>
            </a:r>
            <a:r>
              <a:rPr lang="en-US" altLang="zh-CN" dirty="0">
                <a:latin typeface="Times New Roman"/>
                <a:cs typeface="Times New Roman"/>
              </a:rPr>
              <a:t>Popular Music since 1900</a:t>
            </a:r>
            <a:endParaRPr kumimoji="1" lang="zh-CN" altLang="en-US" dirty="0"/>
          </a:p>
        </p:txBody>
      </p:sp>
      <p:sp>
        <p:nvSpPr>
          <p:cNvPr id="3" name="内容占位符 2"/>
          <p:cNvSpPr>
            <a:spLocks noGrp="1"/>
          </p:cNvSpPr>
          <p:nvPr>
            <p:ph idx="1"/>
          </p:nvPr>
        </p:nvSpPr>
        <p:spPr>
          <a:xfrm>
            <a:off x="457200" y="1748116"/>
            <a:ext cx="3200400" cy="4717036"/>
          </a:xfrm>
        </p:spPr>
        <p:txBody>
          <a:bodyPr>
            <a:normAutofit fontScale="70000" lnSpcReduction="20000"/>
          </a:bodyPr>
          <a:lstStyle/>
          <a:p>
            <a:pPr lvl="0"/>
            <a:r>
              <a:rPr lang="en-US" altLang="zh-CN" dirty="0">
                <a:latin typeface="Times New Roman"/>
                <a:cs typeface="Times New Roman"/>
              </a:rPr>
              <a:t>By the early 20th century, vaudeville shows helped spawn the development of Broadway musical theater and the songs of Tin Pan Alley. </a:t>
            </a:r>
            <a:endParaRPr lang="zh-CN" altLang="zh-CN" dirty="0">
              <a:latin typeface="Times New Roman"/>
              <a:cs typeface="Times New Roman"/>
            </a:endParaRPr>
          </a:p>
          <a:p>
            <a:pPr lvl="0"/>
            <a:r>
              <a:rPr lang="en-US" altLang="zh-CN" dirty="0">
                <a:latin typeface="Times New Roman"/>
                <a:cs typeface="Times New Roman"/>
              </a:rPr>
              <a:t>Tin Pan Alley was an area called Union Square in New York </a:t>
            </a:r>
            <a:r>
              <a:rPr lang="en-US" altLang="zh-CN" dirty="0" smtClean="0">
                <a:latin typeface="Times New Roman"/>
                <a:cs typeface="Times New Roman"/>
              </a:rPr>
              <a:t>City which </a:t>
            </a:r>
            <a:r>
              <a:rPr lang="en-US" altLang="zh-CN" dirty="0">
                <a:latin typeface="Times New Roman"/>
                <a:cs typeface="Times New Roman"/>
              </a:rPr>
              <a:t>had been the major center for music publishing towards the end of the 19</a:t>
            </a:r>
            <a:r>
              <a:rPr lang="en-US" altLang="zh-CN" baseline="30000" dirty="0">
                <a:latin typeface="Times New Roman"/>
                <a:cs typeface="Times New Roman"/>
              </a:rPr>
              <a:t>th</a:t>
            </a:r>
            <a:r>
              <a:rPr lang="en-US" altLang="zh-CN" dirty="0">
                <a:latin typeface="Times New Roman"/>
                <a:cs typeface="Times New Roman"/>
              </a:rPr>
              <a:t> century. </a:t>
            </a:r>
            <a:endParaRPr lang="zh-CN" altLang="zh-CN" dirty="0">
              <a:latin typeface="Times New Roman"/>
              <a:cs typeface="Times New Roman"/>
            </a:endParaRPr>
          </a:p>
        </p:txBody>
      </p:sp>
      <p:pic>
        <p:nvPicPr>
          <p:cNvPr id="4" name="图片 3" descr="Broadway-theatre-sign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24941" y="1748116"/>
            <a:ext cx="4945529" cy="3569073"/>
          </a:xfrm>
          <a:prstGeom prst="rect">
            <a:avLst/>
          </a:prstGeom>
        </p:spPr>
      </p:pic>
      <p:sp>
        <p:nvSpPr>
          <p:cNvPr id="5" name="文本框 4"/>
          <p:cNvSpPr txBox="1"/>
          <p:nvPr/>
        </p:nvSpPr>
        <p:spPr>
          <a:xfrm>
            <a:off x="3824941" y="5522495"/>
            <a:ext cx="5229255" cy="923330"/>
          </a:xfrm>
          <a:prstGeom prst="rect">
            <a:avLst/>
          </a:prstGeom>
          <a:noFill/>
        </p:spPr>
        <p:txBody>
          <a:bodyPr wrap="square" rtlCol="0">
            <a:spAutoFit/>
          </a:bodyPr>
          <a:lstStyle/>
          <a:p>
            <a:r>
              <a:rPr lang="en-US" altLang="zh-CN" dirty="0" smtClean="0">
                <a:latin typeface="Times New Roman"/>
                <a:cs typeface="Times New Roman"/>
              </a:rPr>
              <a:t>Broadway, a boulevard running through Manhattan , refers </a:t>
            </a:r>
            <a:r>
              <a:rPr lang="en-US" altLang="zh-CN" dirty="0">
                <a:latin typeface="Times New Roman"/>
                <a:cs typeface="Times New Roman"/>
              </a:rPr>
              <a:t>to the American popular </a:t>
            </a:r>
            <a:r>
              <a:rPr lang="en-US" altLang="zh-CN" dirty="0" smtClean="0">
                <a:latin typeface="Times New Roman"/>
                <a:cs typeface="Times New Roman"/>
              </a:rPr>
              <a:t>theater.  </a:t>
            </a:r>
            <a:endParaRPr lang="en-US" altLang="zh-CN"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181384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24852"/>
            <a:ext cx="8229600" cy="998621"/>
          </a:xfrm>
        </p:spPr>
        <p:txBody>
          <a:bodyPr>
            <a:normAutofit fontScale="90000"/>
          </a:bodyPr>
          <a:lstStyle/>
          <a:p>
            <a:r>
              <a:rPr lang="en-US" altLang="zh-CN" dirty="0" smtClean="0">
                <a:latin typeface="Times New Roman"/>
                <a:cs typeface="Times New Roman"/>
              </a:rPr>
              <a:t>IV. American </a:t>
            </a:r>
            <a:r>
              <a:rPr lang="en-US" altLang="zh-CN" dirty="0">
                <a:latin typeface="Times New Roman"/>
                <a:cs typeface="Times New Roman"/>
              </a:rPr>
              <a:t>Popular Music since 1900</a:t>
            </a:r>
            <a:endParaRPr kumimoji="1" lang="zh-CN" altLang="en-US" dirty="0"/>
          </a:p>
        </p:txBody>
      </p:sp>
      <p:sp>
        <p:nvSpPr>
          <p:cNvPr id="3" name="内容占位符 2"/>
          <p:cNvSpPr>
            <a:spLocks noGrp="1"/>
          </p:cNvSpPr>
          <p:nvPr>
            <p:ph idx="1"/>
          </p:nvPr>
        </p:nvSpPr>
        <p:spPr>
          <a:xfrm>
            <a:off x="251934" y="1600200"/>
            <a:ext cx="3468530" cy="4941918"/>
          </a:xfrm>
        </p:spPr>
        <p:txBody>
          <a:bodyPr>
            <a:normAutofit fontScale="70000" lnSpcReduction="20000"/>
          </a:bodyPr>
          <a:lstStyle/>
          <a:p>
            <a:r>
              <a:rPr lang="en-US" altLang="zh-CN" dirty="0" smtClean="0">
                <a:latin typeface="Times New Roman"/>
                <a:cs typeface="Times New Roman"/>
              </a:rPr>
              <a:t>After </a:t>
            </a:r>
            <a:r>
              <a:rPr lang="en-US" altLang="zh-CN" dirty="0">
                <a:latin typeface="Times New Roman"/>
                <a:cs typeface="Times New Roman"/>
              </a:rPr>
              <a:t>World War I, </a:t>
            </a:r>
            <a:r>
              <a:rPr lang="en-US" altLang="zh-CN" dirty="0" smtClean="0">
                <a:latin typeface="Times New Roman"/>
                <a:cs typeface="Times New Roman"/>
              </a:rPr>
              <a:t>the center </a:t>
            </a:r>
            <a:r>
              <a:rPr lang="en-US" altLang="zh-CN" dirty="0">
                <a:latin typeface="Times New Roman"/>
                <a:cs typeface="Times New Roman"/>
              </a:rPr>
              <a:t>of jazz </a:t>
            </a:r>
            <a:r>
              <a:rPr lang="en-US" altLang="zh-CN" dirty="0" smtClean="0">
                <a:latin typeface="Times New Roman"/>
                <a:cs typeface="Times New Roman"/>
              </a:rPr>
              <a:t>music shifted </a:t>
            </a:r>
            <a:r>
              <a:rPr lang="en-US" altLang="zh-CN" dirty="0">
                <a:latin typeface="Times New Roman"/>
                <a:cs typeface="Times New Roman"/>
              </a:rPr>
              <a:t>from New Orleans north to Chicago</a:t>
            </a:r>
            <a:r>
              <a:rPr lang="en-US" altLang="zh-CN" dirty="0" smtClean="0">
                <a:latin typeface="Times New Roman"/>
                <a:cs typeface="Times New Roman"/>
              </a:rPr>
              <a:t>, and </a:t>
            </a:r>
            <a:r>
              <a:rPr lang="en-US" altLang="zh-CN" dirty="0">
                <a:latin typeface="Times New Roman"/>
                <a:cs typeface="Times New Roman"/>
              </a:rPr>
              <a:t>New York.</a:t>
            </a:r>
            <a:r>
              <a:rPr lang="zh-CN" altLang="zh-CN" dirty="0">
                <a:latin typeface="Times New Roman"/>
                <a:cs typeface="Times New Roman"/>
              </a:rPr>
              <a:t> </a:t>
            </a:r>
            <a:r>
              <a:rPr lang="en-US" altLang="zh-CN" dirty="0">
                <a:latin typeface="Times New Roman"/>
                <a:cs typeface="Times New Roman"/>
              </a:rPr>
              <a:t> </a:t>
            </a:r>
            <a:endParaRPr lang="zh-CN" altLang="zh-CN" dirty="0">
              <a:latin typeface="Times New Roman"/>
              <a:cs typeface="Times New Roman"/>
            </a:endParaRPr>
          </a:p>
          <a:p>
            <a:r>
              <a:rPr lang="en-US" altLang="zh-CN" dirty="0">
                <a:latin typeface="Times New Roman"/>
                <a:cs typeface="Times New Roman"/>
              </a:rPr>
              <a:t>T</a:t>
            </a:r>
            <a:r>
              <a:rPr lang="en-US" altLang="zh-CN" dirty="0" smtClean="0">
                <a:latin typeface="Times New Roman"/>
                <a:cs typeface="Times New Roman"/>
              </a:rPr>
              <a:t>he </a:t>
            </a:r>
            <a:r>
              <a:rPr lang="en-US" altLang="zh-CN" dirty="0">
                <a:latin typeface="Times New Roman"/>
                <a:cs typeface="Times New Roman"/>
              </a:rPr>
              <a:t>music of King Oliver’s Creole Jazz Band, and Louis </a:t>
            </a:r>
            <a:r>
              <a:rPr lang="en-US" altLang="zh-CN" dirty="0" smtClean="0">
                <a:latin typeface="Times New Roman"/>
                <a:cs typeface="Times New Roman"/>
              </a:rPr>
              <a:t>Armstrong moved into </a:t>
            </a:r>
            <a:r>
              <a:rPr lang="en-US" altLang="zh-CN" dirty="0">
                <a:latin typeface="Times New Roman"/>
                <a:cs typeface="Times New Roman"/>
              </a:rPr>
              <a:t>the recording studio thanks to </a:t>
            </a:r>
            <a:r>
              <a:rPr lang="en-US" altLang="zh-CN" dirty="0" smtClean="0">
                <a:latin typeface="Times New Roman"/>
                <a:cs typeface="Times New Roman"/>
              </a:rPr>
              <a:t>Thomas Edison’s</a:t>
            </a:r>
            <a:r>
              <a:rPr lang="zh-CN" altLang="zh-CN" dirty="0" smtClean="0">
                <a:latin typeface="Times New Roman"/>
                <a:cs typeface="Times New Roman"/>
              </a:rPr>
              <a:t> </a:t>
            </a:r>
            <a:r>
              <a:rPr lang="en-US" altLang="zh-CN" dirty="0" smtClean="0">
                <a:latin typeface="Times New Roman"/>
                <a:cs typeface="Times New Roman"/>
              </a:rPr>
              <a:t>invention</a:t>
            </a:r>
            <a:r>
              <a:rPr lang="zh-CN" altLang="zh-CN" dirty="0" smtClean="0">
                <a:latin typeface="Times New Roman"/>
                <a:cs typeface="Times New Roman"/>
              </a:rPr>
              <a:t> </a:t>
            </a:r>
            <a:r>
              <a:rPr lang="en-US" altLang="zh-CN" dirty="0" smtClean="0">
                <a:latin typeface="Times New Roman"/>
                <a:cs typeface="Times New Roman"/>
              </a:rPr>
              <a:t> which made recorded music possible, thus enjoy larger audience</a:t>
            </a:r>
            <a:r>
              <a:rPr lang="zh-CN" altLang="zh-CN" dirty="0" smtClean="0">
                <a:latin typeface="Times New Roman"/>
                <a:cs typeface="Times New Roman"/>
              </a:rPr>
              <a:t>. </a:t>
            </a:r>
            <a:r>
              <a:rPr lang="en-US" altLang="zh-CN" dirty="0" smtClean="0">
                <a:latin typeface="Times New Roman"/>
                <a:cs typeface="Times New Roman"/>
              </a:rPr>
              <a:t> </a:t>
            </a:r>
            <a:endParaRPr kumimoji="1" lang="zh-CN" altLang="en-US" dirty="0">
              <a:latin typeface="Times New Roman"/>
              <a:cs typeface="Times New Roman"/>
            </a:endParaRPr>
          </a:p>
        </p:txBody>
      </p:sp>
      <p:pic>
        <p:nvPicPr>
          <p:cNvPr id="4" name="图片 3" descr="louis_armstrong_definivtive.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67463" y="1600201"/>
            <a:ext cx="3954092" cy="4126832"/>
          </a:xfrm>
          <a:prstGeom prst="rect">
            <a:avLst/>
          </a:prstGeom>
        </p:spPr>
      </p:pic>
      <p:sp>
        <p:nvSpPr>
          <p:cNvPr id="5" name="文本框 4"/>
          <p:cNvSpPr txBox="1"/>
          <p:nvPr/>
        </p:nvSpPr>
        <p:spPr>
          <a:xfrm>
            <a:off x="4511842" y="5883442"/>
            <a:ext cx="3499155" cy="646331"/>
          </a:xfrm>
          <a:prstGeom prst="rect">
            <a:avLst/>
          </a:prstGeom>
          <a:noFill/>
        </p:spPr>
        <p:txBody>
          <a:bodyPr wrap="square" rtlCol="0">
            <a:spAutoFit/>
          </a:bodyPr>
          <a:lstStyle/>
          <a:p>
            <a:r>
              <a:rPr kumimoji="1" lang="en-US" altLang="zh-CN" dirty="0">
                <a:latin typeface="Times New Roman"/>
                <a:cs typeface="Times New Roman"/>
              </a:rPr>
              <a:t>Louis Armstrong (1901-1971</a:t>
            </a:r>
            <a:r>
              <a:rPr kumimoji="1" lang="en-US" altLang="zh-CN" dirty="0"/>
              <a:t>)</a:t>
            </a:r>
            <a:endParaRPr kumimoji="1" lang="zh-CN" altLang="en-US" dirty="0"/>
          </a:p>
          <a:p>
            <a:endParaRPr kumimoji="1" lang="zh-CN" altLang="en-US" dirty="0"/>
          </a:p>
        </p:txBody>
      </p:sp>
    </p:spTree>
    <p:extLst>
      <p:ext uri="{BB962C8B-B14F-4D97-AF65-F5344CB8AC3E}">
        <p14:creationId xmlns="" xmlns:p14="http://schemas.microsoft.com/office/powerpoint/2010/main" val="46974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IV. American Popular Music since 1900</a:t>
            </a:r>
            <a:endParaRPr kumimoji="1" lang="zh-CN" altLang="en-US" dirty="0"/>
          </a:p>
        </p:txBody>
      </p:sp>
      <p:sp>
        <p:nvSpPr>
          <p:cNvPr id="3" name="内容占位符 2"/>
          <p:cNvSpPr>
            <a:spLocks noGrp="1"/>
          </p:cNvSpPr>
          <p:nvPr>
            <p:ph idx="1"/>
          </p:nvPr>
        </p:nvSpPr>
        <p:spPr>
          <a:xfrm>
            <a:off x="187787" y="1600200"/>
            <a:ext cx="3943210" cy="4525963"/>
          </a:xfrm>
        </p:spPr>
        <p:txBody>
          <a:bodyPr>
            <a:normAutofit fontScale="77500" lnSpcReduction="20000"/>
          </a:bodyPr>
          <a:lstStyle/>
          <a:p>
            <a:r>
              <a:rPr lang="en-US" altLang="zh-CN" dirty="0" smtClean="0">
                <a:latin typeface="Times New Roman"/>
                <a:cs typeface="Times New Roman"/>
              </a:rPr>
              <a:t>The three main characteristics of Jazz music: </a:t>
            </a:r>
          </a:p>
          <a:p>
            <a:pPr>
              <a:buNone/>
            </a:pPr>
            <a:r>
              <a:rPr lang="en-US" altLang="zh-CN" dirty="0" smtClean="0">
                <a:latin typeface="Times New Roman"/>
                <a:cs typeface="Times New Roman"/>
              </a:rPr>
              <a:t>    -blue notes;</a:t>
            </a:r>
            <a:endParaRPr lang="en-US" altLang="zh-CN" dirty="0">
              <a:latin typeface="Times New Roman"/>
              <a:cs typeface="Times New Roman"/>
            </a:endParaRPr>
          </a:p>
          <a:p>
            <a:pPr>
              <a:buNone/>
            </a:pPr>
            <a:r>
              <a:rPr lang="en-US" altLang="zh-CN" dirty="0" smtClean="0">
                <a:latin typeface="Times New Roman"/>
                <a:cs typeface="Times New Roman"/>
              </a:rPr>
              <a:t>    -</a:t>
            </a:r>
            <a:r>
              <a:rPr lang="en-US" altLang="zh-CN" dirty="0">
                <a:latin typeface="Times New Roman"/>
                <a:cs typeface="Times New Roman"/>
              </a:rPr>
              <a:t>s</a:t>
            </a:r>
            <a:r>
              <a:rPr lang="zh-CN" altLang="zh-CN" dirty="0" smtClean="0">
                <a:latin typeface="Times New Roman"/>
                <a:cs typeface="Times New Roman"/>
              </a:rPr>
              <a:t>yncopation</a:t>
            </a:r>
            <a:r>
              <a:rPr lang="en-US" altLang="zh-CN" dirty="0" smtClean="0">
                <a:latin typeface="Times New Roman"/>
                <a:cs typeface="Times New Roman"/>
              </a:rPr>
              <a:t>;</a:t>
            </a:r>
            <a:r>
              <a:rPr lang="zh-CN" altLang="zh-CN" dirty="0" smtClean="0">
                <a:latin typeface="Times New Roman"/>
                <a:cs typeface="Times New Roman"/>
              </a:rPr>
              <a:t> </a:t>
            </a:r>
            <a:endParaRPr lang="en-US" altLang="zh-CN" dirty="0" smtClean="0">
              <a:latin typeface="Times New Roman"/>
              <a:cs typeface="Times New Roman"/>
            </a:endParaRPr>
          </a:p>
          <a:p>
            <a:pPr>
              <a:buNone/>
            </a:pPr>
            <a:r>
              <a:rPr lang="en-US" altLang="zh-CN" dirty="0" smtClean="0">
                <a:latin typeface="Times New Roman"/>
                <a:cs typeface="Times New Roman"/>
              </a:rPr>
              <a:t>    -</a:t>
            </a:r>
            <a:r>
              <a:rPr lang="en-US" altLang="zh-CN" dirty="0">
                <a:latin typeface="Times New Roman"/>
                <a:cs typeface="Times New Roman"/>
              </a:rPr>
              <a:t>s</a:t>
            </a:r>
            <a:r>
              <a:rPr lang="zh-CN" altLang="zh-CN" dirty="0" smtClean="0">
                <a:latin typeface="Times New Roman"/>
                <a:cs typeface="Times New Roman"/>
              </a:rPr>
              <a:t>wing</a:t>
            </a:r>
            <a:r>
              <a:rPr lang="zh-CN" altLang="zh-CN" dirty="0">
                <a:latin typeface="Times New Roman"/>
                <a:cs typeface="Times New Roman"/>
              </a:rPr>
              <a:t>, </a:t>
            </a:r>
            <a:r>
              <a:rPr lang="en-US" altLang="zh-CN" dirty="0" smtClean="0">
                <a:latin typeface="Times New Roman"/>
                <a:cs typeface="Times New Roman"/>
              </a:rPr>
              <a:t>call and response, call and</a:t>
            </a:r>
            <a:r>
              <a:rPr lang="zh-CN" altLang="zh-CN" dirty="0" smtClean="0">
                <a:latin typeface="Times New Roman"/>
                <a:cs typeface="Times New Roman"/>
              </a:rPr>
              <a:t> </a:t>
            </a:r>
            <a:r>
              <a:rPr lang="zh-CN" altLang="zh-CN" dirty="0">
                <a:latin typeface="Times New Roman"/>
                <a:cs typeface="Times New Roman"/>
              </a:rPr>
              <a:t>improvisation. </a:t>
            </a:r>
            <a:endParaRPr lang="en-US" altLang="zh-CN" dirty="0" smtClean="0">
              <a:latin typeface="Times New Roman"/>
              <a:cs typeface="Times New Roman"/>
            </a:endParaRPr>
          </a:p>
          <a:p>
            <a:r>
              <a:rPr lang="en-US" altLang="zh-CN" dirty="0" smtClean="0">
                <a:latin typeface="Times New Roman"/>
                <a:cs typeface="Times New Roman"/>
              </a:rPr>
              <a:t>Some of the jazz bands of the 1920s included those of Harry </a:t>
            </a:r>
            <a:r>
              <a:rPr lang="en-US" altLang="zh-CN" dirty="0" err="1" smtClean="0">
                <a:latin typeface="Times New Roman"/>
                <a:cs typeface="Times New Roman"/>
              </a:rPr>
              <a:t>Reser</a:t>
            </a:r>
            <a:r>
              <a:rPr lang="en-US" altLang="zh-CN" dirty="0" smtClean="0">
                <a:latin typeface="Times New Roman"/>
                <a:cs typeface="Times New Roman"/>
              </a:rPr>
              <a:t>, Leo </a:t>
            </a:r>
            <a:r>
              <a:rPr lang="en-US" altLang="zh-CN" dirty="0" err="1" smtClean="0">
                <a:latin typeface="Times New Roman"/>
                <a:cs typeface="Times New Roman"/>
              </a:rPr>
              <a:t>Reisman</a:t>
            </a:r>
            <a:r>
              <a:rPr lang="en-US" altLang="zh-CN" dirty="0" smtClean="0">
                <a:latin typeface="Times New Roman"/>
                <a:cs typeface="Times New Roman"/>
              </a:rPr>
              <a:t>, and the </a:t>
            </a:r>
            <a:r>
              <a:rPr lang="en-US" altLang="zh-CN" dirty="0" err="1" smtClean="0">
                <a:latin typeface="Times New Roman"/>
                <a:cs typeface="Times New Roman"/>
              </a:rPr>
              <a:t>Yardbird</a:t>
            </a:r>
            <a:r>
              <a:rPr lang="en-US" altLang="zh-CN" dirty="0" smtClean="0">
                <a:latin typeface="Times New Roman"/>
                <a:cs typeface="Times New Roman"/>
              </a:rPr>
              <a:t>. </a:t>
            </a:r>
            <a:r>
              <a:rPr lang="zh-CN" altLang="zh-CN" dirty="0" smtClean="0">
                <a:latin typeface="Times New Roman"/>
                <a:cs typeface="Times New Roman"/>
              </a:rPr>
              <a:t> </a:t>
            </a:r>
            <a:endParaRPr kumimoji="1" lang="zh-CN" altLang="en-US" dirty="0">
              <a:latin typeface="Times New Roman"/>
              <a:cs typeface="Times New Roman"/>
            </a:endParaRPr>
          </a:p>
        </p:txBody>
      </p:sp>
      <p:pic>
        <p:nvPicPr>
          <p:cNvPr id="4" name="图片 3" descr="640px-Charlie_Parker,_Tommy_Potter,_Miles_Davis,_Max_Roach_(Gottlieb_0694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47735" y="1600200"/>
            <a:ext cx="2736575" cy="3946358"/>
          </a:xfrm>
          <a:prstGeom prst="rect">
            <a:avLst/>
          </a:prstGeom>
        </p:spPr>
      </p:pic>
      <p:sp>
        <p:nvSpPr>
          <p:cNvPr id="5" name="文本框 4"/>
          <p:cNvSpPr txBox="1"/>
          <p:nvPr/>
        </p:nvSpPr>
        <p:spPr>
          <a:xfrm>
            <a:off x="4130997" y="5715003"/>
            <a:ext cx="4555802" cy="1200329"/>
          </a:xfrm>
          <a:prstGeom prst="rect">
            <a:avLst/>
          </a:prstGeom>
          <a:noFill/>
        </p:spPr>
        <p:txBody>
          <a:bodyPr wrap="square" rtlCol="0">
            <a:spAutoFit/>
          </a:bodyPr>
          <a:lstStyle/>
          <a:p>
            <a:r>
              <a:rPr kumimoji="1" lang="en-US" altLang="zh-CN" dirty="0">
                <a:latin typeface="Times New Roman"/>
                <a:cs typeface="Times New Roman"/>
              </a:rPr>
              <a:t>Charlie Parker (1920-1955) </a:t>
            </a:r>
            <a:r>
              <a:rPr lang="en-US" altLang="zh-CN" dirty="0">
                <a:latin typeface="Times New Roman"/>
                <a:cs typeface="Times New Roman"/>
              </a:rPr>
              <a:t>also known </a:t>
            </a:r>
            <a:r>
              <a:rPr lang="en-US" altLang="zh-CN" dirty="0" smtClean="0">
                <a:latin typeface="Times New Roman"/>
                <a:cs typeface="Times New Roman"/>
              </a:rPr>
              <a:t>as </a:t>
            </a:r>
            <a:r>
              <a:rPr lang="en-US" altLang="zh-CN" dirty="0">
                <a:latin typeface="Times New Roman"/>
                <a:cs typeface="Times New Roman"/>
              </a:rPr>
              <a:t>"Bird", was an American jazz saxophonist and composer.</a:t>
            </a:r>
            <a:endParaRPr kumimoji="1" lang="zh-CN" altLang="en-US"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63386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a:cs typeface="Times New Roman"/>
              </a:rPr>
              <a:t>Quiz</a:t>
            </a:r>
            <a:endParaRPr kumimoji="1" lang="zh-CN" altLang="en-US" dirty="0">
              <a:latin typeface="Times New Roman"/>
              <a:cs typeface="Times New Roman"/>
            </a:endParaRPr>
          </a:p>
        </p:txBody>
      </p:sp>
      <p:sp>
        <p:nvSpPr>
          <p:cNvPr id="3" name="内容占位符 2"/>
          <p:cNvSpPr>
            <a:spLocks noGrp="1"/>
          </p:cNvSpPr>
          <p:nvPr>
            <p:ph idx="1"/>
          </p:nvPr>
        </p:nvSpPr>
        <p:spPr/>
        <p:txBody>
          <a:bodyPr>
            <a:normAutofit fontScale="92500" lnSpcReduction="10000"/>
          </a:bodyPr>
          <a:lstStyle/>
          <a:p>
            <a:pPr>
              <a:buNone/>
            </a:pPr>
            <a:r>
              <a:rPr lang="en-US" altLang="zh-CN" dirty="0" smtClean="0">
                <a:latin typeface="Times New Roman"/>
                <a:cs typeface="Times New Roman"/>
              </a:rPr>
              <a:t>Give the English and a brief explanation for the following:</a:t>
            </a:r>
            <a:endParaRPr lang="zh-CN" altLang="en-US" dirty="0" smtClean="0">
              <a:latin typeface="Times New Roman"/>
              <a:cs typeface="Times New Roman"/>
            </a:endParaRPr>
          </a:p>
          <a:p>
            <a:pPr lvl="0"/>
            <a:r>
              <a:rPr lang="zh-CN" altLang="en-US" dirty="0" smtClean="0"/>
              <a:t>美国早期电影</a:t>
            </a:r>
            <a:endParaRPr lang="en-US" altLang="zh-CN" dirty="0" smtClean="0"/>
          </a:p>
          <a:p>
            <a:pPr lvl="0"/>
            <a:r>
              <a:rPr lang="zh-CN" altLang="en-US" dirty="0" smtClean="0"/>
              <a:t>好莱坞制片厂时代</a:t>
            </a:r>
          </a:p>
          <a:p>
            <a:pPr lvl="0"/>
            <a:r>
              <a:rPr lang="zh-CN" altLang="en-US" dirty="0" smtClean="0"/>
              <a:t>美国电影全球化</a:t>
            </a:r>
          </a:p>
          <a:p>
            <a:pPr lvl="0"/>
            <a:r>
              <a:rPr lang="zh-CN" altLang="en-US" dirty="0" smtClean="0"/>
              <a:t>爵士乐</a:t>
            </a:r>
            <a:endParaRPr lang="en-US" altLang="zh-CN" dirty="0" smtClean="0"/>
          </a:p>
          <a:p>
            <a:pPr lvl="0"/>
            <a:r>
              <a:rPr lang="zh-CN" altLang="en-US" dirty="0" smtClean="0"/>
              <a:t>“猫王”与早期摇滚乐</a:t>
            </a:r>
            <a:endParaRPr lang="en-US" altLang="zh-CN" dirty="0" smtClean="0"/>
          </a:p>
          <a:p>
            <a:pPr lvl="0"/>
            <a:r>
              <a:rPr lang="zh-CN" altLang="en-US" dirty="0" smtClean="0"/>
              <a:t>迪伦与</a:t>
            </a:r>
            <a:r>
              <a:rPr lang="en-US" altLang="zh-CN" dirty="0" smtClean="0"/>
              <a:t>60</a:t>
            </a:r>
            <a:r>
              <a:rPr lang="zh-CN" altLang="en-US" dirty="0" smtClean="0"/>
              <a:t>年代美国民谣</a:t>
            </a:r>
            <a:endParaRPr lang="en-US" altLang="zh-CN" dirty="0" smtClean="0"/>
          </a:p>
          <a:p>
            <a:pPr lvl="0"/>
            <a:r>
              <a:rPr lang="zh-CN" altLang="en-US" dirty="0" smtClean="0"/>
              <a:t>嘻哈乐与</a:t>
            </a:r>
            <a:r>
              <a:rPr lang="en-US" altLang="zh-CN" dirty="0" smtClean="0"/>
              <a:t>21</a:t>
            </a:r>
            <a:r>
              <a:rPr lang="zh-CN" altLang="en-US" dirty="0" smtClean="0"/>
              <a:t>世纪美国民族身份</a:t>
            </a:r>
          </a:p>
        </p:txBody>
      </p:sp>
    </p:spTree>
    <p:extLst>
      <p:ext uri="{BB962C8B-B14F-4D97-AF65-F5344CB8AC3E}">
        <p14:creationId xmlns="" xmlns:p14="http://schemas.microsoft.com/office/powerpoint/2010/main" val="218221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IV. American </a:t>
            </a:r>
            <a:r>
              <a:rPr lang="en-US" altLang="zh-CN" dirty="0">
                <a:latin typeface="Times New Roman"/>
                <a:cs typeface="Times New Roman"/>
              </a:rPr>
              <a:t>Popular Music </a:t>
            </a:r>
            <a:r>
              <a:rPr lang="en-US" altLang="zh-CN" dirty="0" smtClean="0">
                <a:latin typeface="Times New Roman"/>
                <a:cs typeface="Times New Roman"/>
              </a:rPr>
              <a:t>during the 1950s</a:t>
            </a:r>
            <a:endParaRPr kumimoji="1" lang="zh-CN" altLang="en-US" dirty="0"/>
          </a:p>
        </p:txBody>
      </p:sp>
      <p:sp>
        <p:nvSpPr>
          <p:cNvPr id="3" name="内容占位符 2"/>
          <p:cNvSpPr>
            <a:spLocks noGrp="1"/>
          </p:cNvSpPr>
          <p:nvPr>
            <p:ph idx="1"/>
          </p:nvPr>
        </p:nvSpPr>
        <p:spPr/>
        <p:txBody>
          <a:bodyPr>
            <a:normAutofit fontScale="92500" lnSpcReduction="20000"/>
          </a:bodyPr>
          <a:lstStyle/>
          <a:p>
            <a:r>
              <a:rPr lang="en-US" altLang="zh-CN" sz="2400" dirty="0" smtClean="0">
                <a:latin typeface="Times New Roman"/>
                <a:cs typeface="Times New Roman"/>
              </a:rPr>
              <a:t>The 1930s and 1940s was an age of swing. Swing music was dance music, and many of the most famous bands were heard regularly on the radio. </a:t>
            </a:r>
          </a:p>
          <a:p>
            <a:r>
              <a:rPr lang="en-US" altLang="zh-CN" sz="2400" dirty="0" smtClean="0">
                <a:latin typeface="Times New Roman"/>
                <a:cs typeface="Times New Roman"/>
              </a:rPr>
              <a:t>In the early 1940s,</a:t>
            </a:r>
            <a:r>
              <a:rPr lang="zh-CN" altLang="zh-CN" sz="2400" dirty="0" smtClean="0">
                <a:latin typeface="Times New Roman"/>
                <a:cs typeface="Times New Roman"/>
              </a:rPr>
              <a:t> </a:t>
            </a:r>
            <a:r>
              <a:rPr lang="en-US" altLang="zh-CN" sz="2400" dirty="0" smtClean="0">
                <a:latin typeface="Times New Roman"/>
                <a:cs typeface="Times New Roman"/>
              </a:rPr>
              <a:t>musicians also developed a style called be-bop.</a:t>
            </a:r>
            <a:r>
              <a:rPr lang="zh-CN" altLang="zh-CN" sz="2400" dirty="0" smtClean="0">
                <a:latin typeface="Times New Roman"/>
                <a:cs typeface="Times New Roman"/>
              </a:rPr>
              <a:t> </a:t>
            </a:r>
            <a:r>
              <a:rPr lang="en-US" altLang="zh-CN" sz="2400" dirty="0" smtClean="0">
                <a:latin typeface="Times New Roman"/>
                <a:cs typeface="Times New Roman"/>
              </a:rPr>
              <a:t>Be-bop </a:t>
            </a:r>
            <a:r>
              <a:rPr lang="en-US" altLang="zh-CN" sz="2400" dirty="0" smtClean="0">
                <a:latin typeface="Times New Roman"/>
                <a:cs typeface="Times New Roman"/>
              </a:rPr>
              <a:t>ensembles were small groups of soloists who often improvised, pushing their instruments and voices to the limits of their physical capabilities and audience tolerance.  </a:t>
            </a:r>
            <a:endParaRPr lang="zh-CN" altLang="zh-CN" sz="2400" dirty="0" smtClean="0">
              <a:latin typeface="Times New Roman"/>
              <a:cs typeface="Times New Roman"/>
            </a:endParaRPr>
          </a:p>
          <a:p>
            <a:r>
              <a:rPr lang="en-US" altLang="zh-CN" sz="2400" dirty="0" smtClean="0">
                <a:latin typeface="Times New Roman"/>
                <a:cs typeface="Times New Roman"/>
              </a:rPr>
              <a:t>During </a:t>
            </a:r>
            <a:r>
              <a:rPr lang="en-US" altLang="zh-CN" sz="2400" dirty="0" smtClean="0">
                <a:latin typeface="Times New Roman"/>
                <a:cs typeface="Times New Roman"/>
              </a:rPr>
              <a:t>the1950s</a:t>
            </a:r>
            <a:r>
              <a:rPr lang="en-US" altLang="zh-CN" sz="2400" dirty="0">
                <a:latin typeface="Times New Roman"/>
                <a:cs typeface="Times New Roman"/>
              </a:rPr>
              <a:t>, </a:t>
            </a:r>
            <a:r>
              <a:rPr lang="en-US" altLang="zh-CN" sz="2400" dirty="0" smtClean="0">
                <a:latin typeface="Times New Roman"/>
                <a:cs typeface="Times New Roman"/>
              </a:rPr>
              <a:t>the following three popular </a:t>
            </a:r>
            <a:r>
              <a:rPr lang="en-US" altLang="zh-CN" sz="2400" dirty="0">
                <a:latin typeface="Times New Roman"/>
                <a:cs typeface="Times New Roman"/>
              </a:rPr>
              <a:t>music </a:t>
            </a:r>
            <a:r>
              <a:rPr lang="en-US" altLang="zh-CN" sz="2400" dirty="0" smtClean="0">
                <a:latin typeface="Times New Roman"/>
                <a:cs typeface="Times New Roman"/>
              </a:rPr>
              <a:t>styles combined to make a new genre. </a:t>
            </a:r>
            <a:r>
              <a:rPr lang="en-US" altLang="zh-CN" sz="2400" dirty="0" smtClean="0">
                <a:latin typeface="Times New Roman"/>
                <a:cs typeface="Times New Roman"/>
              </a:rPr>
              <a:t>The </a:t>
            </a:r>
            <a:r>
              <a:rPr lang="en-US" altLang="zh-CN" sz="2400" dirty="0" smtClean="0">
                <a:latin typeface="Times New Roman"/>
                <a:cs typeface="Times New Roman"/>
              </a:rPr>
              <a:t>first was </a:t>
            </a:r>
            <a:r>
              <a:rPr lang="en-US" altLang="zh-CN" sz="2400" dirty="0">
                <a:latin typeface="Times New Roman"/>
                <a:cs typeface="Times New Roman"/>
              </a:rPr>
              <a:t>called “pop,”</a:t>
            </a:r>
            <a:r>
              <a:rPr lang="en-US" altLang="zh-CN" sz="2400" baseline="30000" dirty="0">
                <a:latin typeface="Times New Roman"/>
                <a:cs typeface="Times New Roman"/>
              </a:rPr>
              <a:t> </a:t>
            </a:r>
            <a:r>
              <a:rPr lang="en-US" altLang="zh-CN" sz="2400" dirty="0">
                <a:latin typeface="Times New Roman"/>
                <a:cs typeface="Times New Roman"/>
              </a:rPr>
              <a:t> and it served most Americans. </a:t>
            </a:r>
            <a:r>
              <a:rPr kumimoji="1" lang="en-US" altLang="zh-CN" sz="2400" dirty="0" smtClean="0">
                <a:latin typeface="Times New Roman"/>
                <a:cs typeface="Times New Roman"/>
              </a:rPr>
              <a:t>The </a:t>
            </a:r>
            <a:r>
              <a:rPr kumimoji="1" lang="en-US" altLang="zh-CN" sz="2400" dirty="0" smtClean="0">
                <a:latin typeface="Times New Roman"/>
                <a:cs typeface="Times New Roman"/>
              </a:rPr>
              <a:t>second style, called </a:t>
            </a:r>
            <a:r>
              <a:rPr lang="en-US" altLang="zh-CN" sz="2400" dirty="0">
                <a:latin typeface="Times New Roman"/>
                <a:cs typeface="Times New Roman"/>
              </a:rPr>
              <a:t>“rhythm-and-</a:t>
            </a:r>
            <a:r>
              <a:rPr lang="en-US" altLang="zh-CN" sz="2400" dirty="0" smtClean="0">
                <a:latin typeface="Times New Roman"/>
                <a:cs typeface="Times New Roman"/>
              </a:rPr>
              <a:t>blues,”</a:t>
            </a:r>
            <a:r>
              <a:rPr lang="zh-CN" altLang="zh-CN" sz="2400" dirty="0" smtClean="0">
                <a:latin typeface="Times New Roman"/>
                <a:cs typeface="Times New Roman"/>
              </a:rPr>
              <a:t> </a:t>
            </a:r>
            <a:r>
              <a:rPr lang="en-US" altLang="zh-CN" sz="2400" dirty="0">
                <a:latin typeface="Times New Roman"/>
                <a:cs typeface="Times New Roman"/>
              </a:rPr>
              <a:t>came from the blues sung by black </a:t>
            </a:r>
            <a:r>
              <a:rPr lang="en-US" altLang="zh-CN" sz="2400" dirty="0" smtClean="0">
                <a:latin typeface="Times New Roman"/>
                <a:cs typeface="Times New Roman"/>
              </a:rPr>
              <a:t>performers. </a:t>
            </a:r>
            <a:r>
              <a:rPr lang="en-US" altLang="zh-CN" sz="2400" dirty="0">
                <a:latin typeface="Times New Roman"/>
                <a:cs typeface="Times New Roman"/>
              </a:rPr>
              <a:t>Two of the most popular rhythm-and-blues performers of the 1940s and early 1950s were Chuck Berry and B. B. King. </a:t>
            </a:r>
            <a:r>
              <a:rPr lang="en-US" altLang="zh-CN" sz="2400" dirty="0" smtClean="0">
                <a:latin typeface="Times New Roman"/>
                <a:cs typeface="Times New Roman"/>
              </a:rPr>
              <a:t>The </a:t>
            </a:r>
            <a:r>
              <a:rPr lang="en-US" altLang="zh-CN" sz="2400" dirty="0" smtClean="0">
                <a:latin typeface="Times New Roman"/>
                <a:cs typeface="Times New Roman"/>
              </a:rPr>
              <a:t>third </a:t>
            </a:r>
            <a:r>
              <a:rPr lang="en-US" altLang="zh-CN" sz="2400" dirty="0">
                <a:latin typeface="Times New Roman"/>
                <a:cs typeface="Times New Roman"/>
              </a:rPr>
              <a:t>style is </a:t>
            </a:r>
            <a:r>
              <a:rPr lang="en-US" altLang="zh-CN" sz="2400" dirty="0" smtClean="0">
                <a:latin typeface="Times New Roman"/>
                <a:cs typeface="Times New Roman"/>
              </a:rPr>
              <a:t>called </a:t>
            </a:r>
            <a:r>
              <a:rPr lang="en-US" altLang="zh-CN" sz="2400" dirty="0">
                <a:latin typeface="Times New Roman"/>
                <a:cs typeface="Times New Roman"/>
              </a:rPr>
              <a:t>“country-and-western</a:t>
            </a:r>
            <a:r>
              <a:rPr lang="en-US" altLang="zh-CN" sz="2400" dirty="0" smtClean="0">
                <a:latin typeface="Times New Roman"/>
                <a:cs typeface="Times New Roman"/>
              </a:rPr>
              <a:t>,” including </a:t>
            </a:r>
            <a:r>
              <a:rPr lang="en-US" altLang="zh-CN" sz="2400" dirty="0">
                <a:latin typeface="Times New Roman"/>
                <a:cs typeface="Times New Roman"/>
              </a:rPr>
              <a:t>the commercialized folk music of the rural South and the cowboy music of the Southwest. </a:t>
            </a:r>
            <a:r>
              <a:rPr lang="zh-CN" altLang="zh-CN" sz="2400" dirty="0" smtClean="0">
                <a:latin typeface="Times New Roman"/>
                <a:cs typeface="Times New Roman"/>
              </a:rPr>
              <a:t> </a:t>
            </a:r>
            <a:endParaRPr kumimoji="1" lang="zh-CN" altLang="en-US" sz="2400" dirty="0">
              <a:latin typeface="Times New Roman"/>
              <a:cs typeface="Times New Roman"/>
            </a:endParaRPr>
          </a:p>
        </p:txBody>
      </p:sp>
    </p:spTree>
    <p:extLst>
      <p:ext uri="{BB962C8B-B14F-4D97-AF65-F5344CB8AC3E}">
        <p14:creationId xmlns="" xmlns:p14="http://schemas.microsoft.com/office/powerpoint/2010/main" val="1107610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307790" y="1799208"/>
            <a:ext cx="3248212" cy="4525963"/>
          </a:xfrm>
        </p:spPr>
        <p:txBody>
          <a:bodyPr>
            <a:normAutofit/>
          </a:bodyPr>
          <a:lstStyle/>
          <a:p>
            <a:pPr>
              <a:buNone/>
            </a:pPr>
            <a:r>
              <a:rPr lang="en-US" altLang="zh-CN" dirty="0" smtClean="0">
                <a:latin typeface="Times New Roman"/>
                <a:cs typeface="Times New Roman"/>
              </a:rPr>
              <a:t>    </a:t>
            </a:r>
            <a:r>
              <a:rPr lang="en-US" altLang="zh-CN" sz="2400" dirty="0" smtClean="0">
                <a:latin typeface="Times New Roman"/>
                <a:cs typeface="Times New Roman"/>
              </a:rPr>
              <a:t>The first  </a:t>
            </a:r>
            <a:r>
              <a:rPr lang="en-US" altLang="zh-CN" sz="2400" dirty="0">
                <a:latin typeface="Times New Roman"/>
                <a:cs typeface="Times New Roman"/>
              </a:rPr>
              <a:t>style was called “pop,”</a:t>
            </a:r>
            <a:r>
              <a:rPr lang="en-US" altLang="zh-CN" sz="2400" baseline="30000" dirty="0">
                <a:latin typeface="Times New Roman"/>
                <a:cs typeface="Times New Roman"/>
              </a:rPr>
              <a:t> </a:t>
            </a:r>
            <a:r>
              <a:rPr lang="en-US" altLang="zh-CN" sz="2400" dirty="0">
                <a:latin typeface="Times New Roman"/>
                <a:cs typeface="Times New Roman"/>
              </a:rPr>
              <a:t> and it served most Americans. Pop songs came from movies, Broadway musicals,</a:t>
            </a:r>
            <a:r>
              <a:rPr lang="en-US" altLang="zh-CN" sz="2400" baseline="30000" dirty="0">
                <a:latin typeface="Times New Roman"/>
                <a:cs typeface="Times New Roman"/>
              </a:rPr>
              <a:t> </a:t>
            </a:r>
            <a:r>
              <a:rPr lang="en-US" altLang="zh-CN" sz="2400" dirty="0">
                <a:latin typeface="Times New Roman"/>
                <a:cs typeface="Times New Roman"/>
              </a:rPr>
              <a:t> and pop composers.</a:t>
            </a:r>
            <a:r>
              <a:rPr lang="zh-CN" altLang="zh-CN" sz="2400" dirty="0">
                <a:latin typeface="Times New Roman"/>
                <a:cs typeface="Times New Roman"/>
              </a:rPr>
              <a:t> </a:t>
            </a:r>
            <a:endParaRPr kumimoji="1" lang="zh-CN" altLang="en-US" sz="2400" dirty="0">
              <a:latin typeface="Times New Roman"/>
              <a:cs typeface="Times New Roman"/>
            </a:endParaRPr>
          </a:p>
        </p:txBody>
      </p:sp>
      <p:pic>
        <p:nvPicPr>
          <p:cNvPr id="5" name="图片 4" descr="Frank_Sinatra_by_Gottlieb_c1947-_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97777" y="1763985"/>
            <a:ext cx="3230094" cy="4111093"/>
          </a:xfrm>
          <a:prstGeom prst="rect">
            <a:avLst/>
          </a:prstGeom>
        </p:spPr>
      </p:pic>
      <p:sp>
        <p:nvSpPr>
          <p:cNvPr id="4" name="文本框 3"/>
          <p:cNvSpPr txBox="1"/>
          <p:nvPr/>
        </p:nvSpPr>
        <p:spPr>
          <a:xfrm>
            <a:off x="3925730" y="5934670"/>
            <a:ext cx="4761070" cy="923330"/>
          </a:xfrm>
          <a:prstGeom prst="rect">
            <a:avLst/>
          </a:prstGeom>
          <a:noFill/>
        </p:spPr>
        <p:txBody>
          <a:bodyPr wrap="square" rtlCol="0">
            <a:spAutoFit/>
          </a:bodyPr>
          <a:lstStyle/>
          <a:p>
            <a:r>
              <a:rPr lang="en-US" altLang="zh-CN" dirty="0">
                <a:latin typeface="Times New Roman"/>
                <a:cs typeface="Times New Roman"/>
              </a:rPr>
              <a:t>Frank Sinatra (1915-1998) was an American pop singer, actor, director, and producer.</a:t>
            </a:r>
            <a:endParaRPr kumimoji="1" lang="zh-CN" altLang="en-US" dirty="0">
              <a:latin typeface="Times New Roman"/>
              <a:cs typeface="Times New Roman"/>
            </a:endParaRPr>
          </a:p>
          <a:p>
            <a:endParaRPr kumimoji="1" lang="zh-CN" altLang="en-US" dirty="0"/>
          </a:p>
        </p:txBody>
      </p:sp>
    </p:spTree>
    <p:extLst>
      <p:ext uri="{BB962C8B-B14F-4D97-AF65-F5344CB8AC3E}">
        <p14:creationId xmlns="" xmlns:p14="http://schemas.microsoft.com/office/powerpoint/2010/main" val="80483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000" dirty="0" smtClean="0">
                <a:latin typeface="Times New Roman"/>
                <a:cs typeface="Times New Roman"/>
              </a:rPr>
              <a:t>V. American Popular Music since the 1950s</a:t>
            </a:r>
            <a:endParaRPr kumimoji="1" lang="zh-CN" altLang="en-US" sz="4000" b="1" dirty="0">
              <a:latin typeface="Times New Roman"/>
              <a:cs typeface="Times New Roman"/>
            </a:endParaRPr>
          </a:p>
        </p:txBody>
      </p:sp>
      <p:sp>
        <p:nvSpPr>
          <p:cNvPr id="3" name="内容占位符 2"/>
          <p:cNvSpPr>
            <a:spLocks noGrp="1"/>
          </p:cNvSpPr>
          <p:nvPr>
            <p:ph idx="1"/>
          </p:nvPr>
        </p:nvSpPr>
        <p:spPr>
          <a:xfrm>
            <a:off x="457200" y="1600200"/>
            <a:ext cx="3741271" cy="4525963"/>
          </a:xfrm>
        </p:spPr>
        <p:txBody>
          <a:bodyPr>
            <a:normAutofit/>
          </a:bodyPr>
          <a:lstStyle/>
          <a:p>
            <a:pPr>
              <a:buNone/>
            </a:pPr>
            <a:r>
              <a:rPr lang="en-US" altLang="zh-CN" dirty="0" smtClean="0">
                <a:latin typeface="Times New Roman"/>
                <a:cs typeface="Times New Roman"/>
              </a:rPr>
              <a:t>    </a:t>
            </a:r>
            <a:r>
              <a:rPr lang="en-US" altLang="zh-CN" sz="2400" dirty="0" smtClean="0">
                <a:latin typeface="Times New Roman"/>
                <a:cs typeface="Times New Roman"/>
              </a:rPr>
              <a:t>The Second style </a:t>
            </a:r>
            <a:r>
              <a:rPr lang="en-US" altLang="zh-CN" sz="2400" dirty="0">
                <a:latin typeface="Times New Roman"/>
                <a:cs typeface="Times New Roman"/>
              </a:rPr>
              <a:t>“rhythm-and-</a:t>
            </a:r>
            <a:r>
              <a:rPr lang="en-US" altLang="zh-CN" sz="2400" dirty="0" smtClean="0">
                <a:latin typeface="Times New Roman"/>
                <a:cs typeface="Times New Roman"/>
              </a:rPr>
              <a:t>blues” </a:t>
            </a:r>
            <a:r>
              <a:rPr lang="en-US" altLang="zh-CN" sz="2400" dirty="0">
                <a:latin typeface="Times New Roman"/>
                <a:cs typeface="Times New Roman"/>
              </a:rPr>
              <a:t>came from the blues</a:t>
            </a:r>
            <a:r>
              <a:rPr lang="zh-CN" altLang="zh-CN" sz="2400" dirty="0">
                <a:latin typeface="Times New Roman"/>
                <a:cs typeface="Times New Roman"/>
              </a:rPr>
              <a:t> </a:t>
            </a:r>
            <a:r>
              <a:rPr lang="en-US" altLang="zh-CN" sz="2400" dirty="0" smtClean="0">
                <a:latin typeface="Times New Roman"/>
                <a:cs typeface="Times New Roman"/>
              </a:rPr>
              <a:t>which was </a:t>
            </a:r>
            <a:r>
              <a:rPr lang="en-US" altLang="zh-CN" sz="2400" dirty="0">
                <a:latin typeface="Times New Roman"/>
                <a:cs typeface="Times New Roman"/>
              </a:rPr>
              <a:t>the popular music of the African-Americans, played and sung in taverns and clubs or listened to on records in jukeboxes.</a:t>
            </a:r>
            <a:r>
              <a:rPr lang="zh-CN" altLang="zh-CN" sz="2400" dirty="0">
                <a:latin typeface="Times New Roman"/>
                <a:cs typeface="Times New Roman"/>
              </a:rPr>
              <a:t> </a:t>
            </a:r>
            <a:endParaRPr kumimoji="1" lang="zh-CN" altLang="en-US" sz="2400" dirty="0">
              <a:latin typeface="Times New Roman"/>
              <a:cs typeface="Times New Roman"/>
            </a:endParaRPr>
          </a:p>
        </p:txBody>
      </p:sp>
      <p:pic>
        <p:nvPicPr>
          <p:cNvPr id="4" name="图片 3" descr="put328-putumayo-world-music-rhythm-and-blue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01882" y="1600201"/>
            <a:ext cx="4084917" cy="4525962"/>
          </a:xfrm>
          <a:prstGeom prst="rect">
            <a:avLst/>
          </a:prstGeom>
        </p:spPr>
      </p:pic>
    </p:spTree>
    <p:extLst>
      <p:ext uri="{BB962C8B-B14F-4D97-AF65-F5344CB8AC3E}">
        <p14:creationId xmlns="" xmlns:p14="http://schemas.microsoft.com/office/powerpoint/2010/main" val="196660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199"/>
            <a:ext cx="8229600" cy="1070812"/>
          </a:xfrm>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998621" y="5479862"/>
            <a:ext cx="6918159" cy="920937"/>
          </a:xfrm>
        </p:spPr>
        <p:txBody>
          <a:bodyPr>
            <a:normAutofit fontScale="55000" lnSpcReduction="20000"/>
          </a:bodyPr>
          <a:lstStyle/>
          <a:p>
            <a:pPr marL="0" indent="0">
              <a:buNone/>
            </a:pPr>
            <a:r>
              <a:rPr lang="en-US" altLang="zh-CN" dirty="0">
                <a:latin typeface="Times New Roman"/>
                <a:cs typeface="Times New Roman"/>
              </a:rPr>
              <a:t>Riley B. King </a:t>
            </a:r>
            <a:r>
              <a:rPr lang="en-US" altLang="zh-CN" dirty="0" smtClean="0">
                <a:latin typeface="Times New Roman"/>
                <a:cs typeface="Times New Roman"/>
              </a:rPr>
              <a:t>(1925-2015 )</a:t>
            </a:r>
            <a:r>
              <a:rPr lang="en-US" altLang="zh-CN" dirty="0">
                <a:latin typeface="Times New Roman"/>
                <a:cs typeface="Times New Roman"/>
              </a:rPr>
              <a:t>, known by the stage name B.B. King, is an American blues </a:t>
            </a:r>
            <a:r>
              <a:rPr lang="en-US" altLang="zh-CN" dirty="0" smtClean="0">
                <a:latin typeface="Times New Roman"/>
                <a:cs typeface="Times New Roman"/>
              </a:rPr>
              <a:t>musician and guitarist.</a:t>
            </a:r>
            <a:r>
              <a:rPr lang="en-US" altLang="zh-CN" i="1" dirty="0">
                <a:latin typeface="Times New Roman"/>
                <a:cs typeface="Times New Roman"/>
              </a:rPr>
              <a:t> </a:t>
            </a:r>
            <a:r>
              <a:rPr lang="en-US" altLang="zh-CN" dirty="0" smtClean="0">
                <a:latin typeface="Times New Roman"/>
                <a:cs typeface="Times New Roman"/>
              </a:rPr>
              <a:t>Rolling </a:t>
            </a:r>
            <a:r>
              <a:rPr lang="en-US" altLang="zh-CN" dirty="0">
                <a:latin typeface="Times New Roman"/>
                <a:cs typeface="Times New Roman"/>
              </a:rPr>
              <a:t>Stone magazine ranked him </a:t>
            </a:r>
            <a:r>
              <a:rPr lang="en-US" altLang="zh-CN" dirty="0" smtClean="0">
                <a:latin typeface="Times New Roman"/>
                <a:cs typeface="Times New Roman"/>
              </a:rPr>
              <a:t>No</a:t>
            </a:r>
            <a:r>
              <a:rPr lang="en-US" altLang="zh-CN" dirty="0">
                <a:latin typeface="Times New Roman"/>
                <a:cs typeface="Times New Roman"/>
              </a:rPr>
              <a:t>. 6 on its 2011 list of the 100 greatest guitarists of all </a:t>
            </a:r>
            <a:r>
              <a:rPr lang="en-US" altLang="zh-CN" dirty="0" smtClean="0">
                <a:latin typeface="Times New Roman"/>
                <a:cs typeface="Times New Roman"/>
              </a:rPr>
              <a:t>time. </a:t>
            </a:r>
          </a:p>
        </p:txBody>
      </p:sp>
      <p:pic>
        <p:nvPicPr>
          <p:cNvPr id="5" name="图片 4" descr="bb-king.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98622" y="1746146"/>
            <a:ext cx="6918158" cy="3459080"/>
          </a:xfrm>
          <a:prstGeom prst="rect">
            <a:avLst/>
          </a:prstGeom>
        </p:spPr>
      </p:pic>
    </p:spTree>
    <p:extLst>
      <p:ext uri="{BB962C8B-B14F-4D97-AF65-F5344CB8AC3E}">
        <p14:creationId xmlns="" xmlns:p14="http://schemas.microsoft.com/office/powerpoint/2010/main" val="2427670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333605" y="1805240"/>
            <a:ext cx="3382681" cy="4326393"/>
          </a:xfrm>
        </p:spPr>
        <p:txBody>
          <a:bodyPr>
            <a:normAutofit/>
          </a:bodyPr>
          <a:lstStyle/>
          <a:p>
            <a:r>
              <a:rPr lang="en-US" altLang="zh-CN" sz="2400" dirty="0">
                <a:latin typeface="Times New Roman"/>
                <a:cs typeface="Times New Roman"/>
              </a:rPr>
              <a:t>The </a:t>
            </a:r>
            <a:r>
              <a:rPr lang="en-US" altLang="zh-CN" sz="2400" dirty="0" smtClean="0">
                <a:latin typeface="Times New Roman"/>
                <a:cs typeface="Times New Roman"/>
              </a:rPr>
              <a:t>third style is country music, the center </a:t>
            </a:r>
            <a:r>
              <a:rPr lang="en-US" altLang="zh-CN" sz="2400" dirty="0">
                <a:latin typeface="Times New Roman"/>
                <a:cs typeface="Times New Roman"/>
              </a:rPr>
              <a:t>of the music </a:t>
            </a:r>
            <a:r>
              <a:rPr lang="en-US" altLang="zh-CN" sz="2400" dirty="0" smtClean="0">
                <a:latin typeface="Times New Roman"/>
                <a:cs typeface="Times New Roman"/>
              </a:rPr>
              <a:t>being Nashville</a:t>
            </a:r>
            <a:r>
              <a:rPr lang="en-US" altLang="zh-CN" sz="2400" dirty="0">
                <a:latin typeface="Times New Roman"/>
                <a:cs typeface="Times New Roman"/>
              </a:rPr>
              <a:t>,</a:t>
            </a:r>
            <a:r>
              <a:rPr lang="en-US" altLang="zh-CN" sz="2400" baseline="30000" dirty="0">
                <a:latin typeface="Times New Roman"/>
                <a:cs typeface="Times New Roman"/>
              </a:rPr>
              <a:t> </a:t>
            </a:r>
            <a:r>
              <a:rPr lang="en-US" altLang="zh-CN" sz="2400" dirty="0">
                <a:latin typeface="Times New Roman"/>
                <a:cs typeface="Times New Roman"/>
              </a:rPr>
              <a:t>Tennessee.</a:t>
            </a:r>
            <a:r>
              <a:rPr lang="zh-CN" altLang="zh-CN" sz="2400" dirty="0">
                <a:latin typeface="Times New Roman"/>
                <a:cs typeface="Times New Roman"/>
              </a:rPr>
              <a:t> </a:t>
            </a:r>
            <a:endParaRPr lang="en-US" altLang="zh-CN" sz="2400" dirty="0" smtClean="0">
              <a:latin typeface="Times New Roman"/>
              <a:cs typeface="Times New Roman"/>
            </a:endParaRPr>
          </a:p>
          <a:p>
            <a:r>
              <a:rPr lang="en-US" altLang="zh-CN" sz="2400" dirty="0">
                <a:latin typeface="Times New Roman"/>
                <a:cs typeface="Times New Roman"/>
              </a:rPr>
              <a:t>The popular singers of the 1950s included Hank Williams and Johnny Cash.  </a:t>
            </a:r>
            <a:endParaRPr lang="zh-CN" altLang="zh-CN" sz="2400" dirty="0">
              <a:latin typeface="Times New Roman"/>
              <a:cs typeface="Times New Roman"/>
            </a:endParaRPr>
          </a:p>
          <a:p>
            <a:pPr marL="0" indent="0" latinLnBrk="1">
              <a:buNone/>
            </a:pPr>
            <a:endParaRPr lang="zh-CN" altLang="zh-CN" dirty="0"/>
          </a:p>
          <a:p>
            <a:endParaRPr kumimoji="1" lang="zh-CN" altLang="en-US" dirty="0">
              <a:latin typeface="Times New Roman"/>
              <a:cs typeface="Times New Roman"/>
            </a:endParaRPr>
          </a:p>
        </p:txBody>
      </p:sp>
      <p:sp>
        <p:nvSpPr>
          <p:cNvPr id="5" name="文本框 4"/>
          <p:cNvSpPr txBox="1"/>
          <p:nvPr/>
        </p:nvSpPr>
        <p:spPr>
          <a:xfrm>
            <a:off x="4498867" y="6033830"/>
            <a:ext cx="3044694" cy="369332"/>
          </a:xfrm>
          <a:prstGeom prst="rect">
            <a:avLst/>
          </a:prstGeom>
          <a:noFill/>
        </p:spPr>
        <p:txBody>
          <a:bodyPr wrap="square" rtlCol="0">
            <a:spAutoFit/>
          </a:bodyPr>
          <a:lstStyle/>
          <a:p>
            <a:r>
              <a:rPr lang="en-US" altLang="zh-CN" dirty="0">
                <a:latin typeface="Times New Roman"/>
                <a:cs typeface="Times New Roman"/>
              </a:rPr>
              <a:t>Hank Williams </a:t>
            </a:r>
            <a:r>
              <a:rPr lang="zh-CN" altLang="en-US" dirty="0">
                <a:latin typeface="Times New Roman"/>
                <a:cs typeface="Times New Roman"/>
              </a:rPr>
              <a:t>（</a:t>
            </a:r>
            <a:r>
              <a:rPr lang="en-US" altLang="zh-CN" dirty="0">
                <a:latin typeface="Times New Roman"/>
                <a:cs typeface="Times New Roman"/>
              </a:rPr>
              <a:t>1923-1953</a:t>
            </a:r>
            <a:r>
              <a:rPr lang="zh-CN" altLang="en-US" dirty="0">
                <a:latin typeface="Times New Roman"/>
                <a:cs typeface="Times New Roman"/>
              </a:rPr>
              <a:t>）</a:t>
            </a:r>
            <a:endParaRPr kumimoji="1" lang="zh-CN" altLang="en-US" dirty="0">
              <a:latin typeface="Times New Roman"/>
              <a:cs typeface="Times New Roman"/>
            </a:endParaRPr>
          </a:p>
        </p:txBody>
      </p:sp>
      <p:pic>
        <p:nvPicPr>
          <p:cNvPr id="7" name="图片 6" descr="Hank_Williams_Promotional_Photo.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07332" y="1920689"/>
            <a:ext cx="3242235" cy="3819525"/>
          </a:xfrm>
          <a:prstGeom prst="rect">
            <a:avLst/>
          </a:prstGeom>
        </p:spPr>
      </p:pic>
    </p:spTree>
    <p:extLst>
      <p:ext uri="{BB962C8B-B14F-4D97-AF65-F5344CB8AC3E}">
        <p14:creationId xmlns="" xmlns:p14="http://schemas.microsoft.com/office/powerpoint/2010/main" val="133433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854241" y="1917917"/>
            <a:ext cx="3225439" cy="4418958"/>
          </a:xfrm>
        </p:spPr>
        <p:txBody>
          <a:bodyPr>
            <a:normAutofit fontScale="70000" lnSpcReduction="20000"/>
          </a:bodyPr>
          <a:lstStyle/>
          <a:p>
            <a:r>
              <a:rPr lang="en-US" altLang="zh-CN" dirty="0">
                <a:latin typeface="Times New Roman"/>
                <a:cs typeface="Times New Roman"/>
              </a:rPr>
              <a:t>Rock and roll was the </a:t>
            </a:r>
            <a:r>
              <a:rPr lang="en-US" altLang="zh-CN" dirty="0" smtClean="0">
                <a:latin typeface="Times New Roman"/>
                <a:cs typeface="Times New Roman"/>
              </a:rPr>
              <a:t>result of these </a:t>
            </a:r>
            <a:r>
              <a:rPr lang="en-US" altLang="zh-CN" dirty="0">
                <a:latin typeface="Times New Roman"/>
                <a:cs typeface="Times New Roman"/>
              </a:rPr>
              <a:t>three separate styles </a:t>
            </a:r>
            <a:r>
              <a:rPr lang="en-US" altLang="zh-CN" dirty="0" smtClean="0">
                <a:latin typeface="Times New Roman"/>
                <a:cs typeface="Times New Roman"/>
              </a:rPr>
              <a:t>that came </a:t>
            </a:r>
            <a:r>
              <a:rPr lang="en-US" altLang="zh-CN" dirty="0">
                <a:latin typeface="Times New Roman"/>
                <a:cs typeface="Times New Roman"/>
              </a:rPr>
              <a:t>together in the early 1950s.</a:t>
            </a:r>
            <a:r>
              <a:rPr lang="zh-CN" altLang="zh-CN" dirty="0">
                <a:latin typeface="Times New Roman"/>
                <a:cs typeface="Times New Roman"/>
              </a:rPr>
              <a:t> </a:t>
            </a:r>
            <a:endParaRPr lang="en-US" altLang="zh-CN" dirty="0" smtClean="0">
              <a:latin typeface="Times New Roman"/>
              <a:cs typeface="Times New Roman"/>
            </a:endParaRPr>
          </a:p>
          <a:p>
            <a:r>
              <a:rPr lang="en-US" altLang="zh-CN" dirty="0">
                <a:latin typeface="Times New Roman"/>
                <a:cs typeface="Times New Roman"/>
              </a:rPr>
              <a:t>T</a:t>
            </a:r>
            <a:r>
              <a:rPr lang="en-US" altLang="zh-CN" dirty="0" smtClean="0">
                <a:latin typeface="Times New Roman"/>
                <a:cs typeface="Times New Roman"/>
              </a:rPr>
              <a:t>he </a:t>
            </a:r>
            <a:r>
              <a:rPr lang="en-US" altLang="zh-CN" dirty="0">
                <a:latin typeface="Times New Roman"/>
                <a:cs typeface="Times New Roman"/>
              </a:rPr>
              <a:t>term “rock and roll” was first used by a Cleveland disc jockey named Alan Freed</a:t>
            </a:r>
            <a:r>
              <a:rPr lang="en-US" altLang="zh-CN" baseline="30000" dirty="0">
                <a:latin typeface="Times New Roman"/>
                <a:cs typeface="Times New Roman"/>
              </a:rPr>
              <a:t> </a:t>
            </a:r>
            <a:r>
              <a:rPr lang="en-US" altLang="zh-CN" dirty="0">
                <a:latin typeface="Times New Roman"/>
                <a:cs typeface="Times New Roman"/>
              </a:rPr>
              <a:t>. </a:t>
            </a:r>
            <a:r>
              <a:rPr lang="en-US" altLang="zh-CN" dirty="0" smtClean="0">
                <a:latin typeface="Times New Roman"/>
                <a:cs typeface="Times New Roman"/>
              </a:rPr>
              <a:t> </a:t>
            </a:r>
          </a:p>
          <a:p>
            <a:r>
              <a:rPr lang="en-US" altLang="zh-CN" dirty="0">
                <a:latin typeface="Times New Roman"/>
                <a:cs typeface="Times New Roman"/>
              </a:rPr>
              <a:t>Between 1951 and 1954, </a:t>
            </a:r>
            <a:r>
              <a:rPr lang="en-US" altLang="zh-CN" dirty="0" smtClean="0">
                <a:latin typeface="Times New Roman"/>
                <a:cs typeface="Times New Roman"/>
              </a:rPr>
              <a:t>R&amp;B music was very popular among the </a:t>
            </a:r>
            <a:r>
              <a:rPr lang="en-US" altLang="zh-CN" dirty="0">
                <a:latin typeface="Times New Roman"/>
                <a:cs typeface="Times New Roman"/>
              </a:rPr>
              <a:t>white </a:t>
            </a:r>
            <a:r>
              <a:rPr lang="en-US" altLang="zh-CN" dirty="0" smtClean="0">
                <a:latin typeface="Times New Roman"/>
                <a:cs typeface="Times New Roman"/>
              </a:rPr>
              <a:t>adolescents.  </a:t>
            </a:r>
            <a:endParaRPr kumimoji="1" lang="zh-CN" altLang="en-US" dirty="0">
              <a:latin typeface="Times New Roman"/>
              <a:cs typeface="Times New Roman"/>
            </a:endParaRPr>
          </a:p>
        </p:txBody>
      </p:sp>
      <p:pic>
        <p:nvPicPr>
          <p:cNvPr id="4" name="图片 3" descr="Chuck_Berry_197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96853" y="1917917"/>
            <a:ext cx="3262732" cy="3773020"/>
          </a:xfrm>
          <a:prstGeom prst="rect">
            <a:avLst/>
          </a:prstGeom>
        </p:spPr>
      </p:pic>
      <p:sp>
        <p:nvSpPr>
          <p:cNvPr id="5" name="文本框 4"/>
          <p:cNvSpPr txBox="1"/>
          <p:nvPr/>
        </p:nvSpPr>
        <p:spPr>
          <a:xfrm>
            <a:off x="4896853" y="5690937"/>
            <a:ext cx="3388692" cy="923330"/>
          </a:xfrm>
          <a:prstGeom prst="rect">
            <a:avLst/>
          </a:prstGeom>
          <a:noFill/>
        </p:spPr>
        <p:txBody>
          <a:bodyPr wrap="square" rtlCol="0">
            <a:spAutoFit/>
          </a:bodyPr>
          <a:lstStyle/>
          <a:p>
            <a:r>
              <a:rPr lang="en-US" altLang="zh-CN" dirty="0">
                <a:latin typeface="Times New Roman"/>
                <a:cs typeface="Times New Roman"/>
              </a:rPr>
              <a:t>Charles "Chuck" Berry </a:t>
            </a:r>
            <a:r>
              <a:rPr lang="en-US" altLang="zh-CN" dirty="0" smtClean="0">
                <a:latin typeface="Times New Roman"/>
                <a:cs typeface="Times New Roman"/>
              </a:rPr>
              <a:t>(1926- ) </a:t>
            </a:r>
            <a:r>
              <a:rPr lang="en-US" altLang="zh-CN" dirty="0">
                <a:latin typeface="Times New Roman"/>
                <a:cs typeface="Times New Roman"/>
              </a:rPr>
              <a:t>is an American guitarist, singer and songwriter, </a:t>
            </a:r>
            <a:endParaRPr kumimoji="1" lang="zh-CN" altLang="en-US" dirty="0"/>
          </a:p>
        </p:txBody>
      </p:sp>
    </p:spTree>
    <p:extLst>
      <p:ext uri="{BB962C8B-B14F-4D97-AF65-F5344CB8AC3E}">
        <p14:creationId xmlns="" xmlns:p14="http://schemas.microsoft.com/office/powerpoint/2010/main" val="331702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457200" y="1600200"/>
            <a:ext cx="3712284" cy="4525963"/>
          </a:xfrm>
        </p:spPr>
        <p:txBody>
          <a:bodyPr>
            <a:normAutofit fontScale="70000" lnSpcReduction="20000"/>
          </a:bodyPr>
          <a:lstStyle/>
          <a:p>
            <a:r>
              <a:rPr lang="en-US" altLang="zh-CN" dirty="0">
                <a:latin typeface="Times New Roman"/>
                <a:cs typeface="Times New Roman"/>
              </a:rPr>
              <a:t>Rock was born as a result of changes in the music, broadcasting, advertising and entertainment industries</a:t>
            </a:r>
            <a:r>
              <a:rPr lang="en-US" altLang="zh-CN" dirty="0" smtClean="0">
                <a:latin typeface="Times New Roman"/>
                <a:cs typeface="Times New Roman"/>
              </a:rPr>
              <a:t>.</a:t>
            </a:r>
          </a:p>
          <a:p>
            <a:r>
              <a:rPr lang="en-US" altLang="zh-CN" dirty="0">
                <a:latin typeface="Times New Roman"/>
                <a:cs typeface="Times New Roman"/>
              </a:rPr>
              <a:t>Elvis Presley’s</a:t>
            </a:r>
            <a:r>
              <a:rPr lang="en-US" altLang="zh-CN" baseline="30000" dirty="0">
                <a:latin typeface="Times New Roman"/>
                <a:cs typeface="Times New Roman"/>
              </a:rPr>
              <a:t> </a:t>
            </a:r>
            <a:r>
              <a:rPr lang="en-US" altLang="zh-CN" dirty="0" smtClean="0">
                <a:latin typeface="Times New Roman"/>
                <a:cs typeface="Times New Roman"/>
              </a:rPr>
              <a:t>singing</a:t>
            </a:r>
            <a:r>
              <a:rPr lang="en-US" altLang="zh-CN" dirty="0">
                <a:latin typeface="Times New Roman"/>
                <a:cs typeface="Times New Roman"/>
              </a:rPr>
              <a:t> </a:t>
            </a:r>
            <a:r>
              <a:rPr lang="en-US" altLang="zh-CN" dirty="0" smtClean="0">
                <a:latin typeface="Times New Roman"/>
                <a:cs typeface="Times New Roman"/>
              </a:rPr>
              <a:t>came </a:t>
            </a:r>
            <a:r>
              <a:rPr lang="en-US" altLang="zh-CN" dirty="0">
                <a:latin typeface="Times New Roman"/>
                <a:cs typeface="Times New Roman"/>
              </a:rPr>
              <a:t>to mean “rock and roll” all over the United States. </a:t>
            </a:r>
            <a:r>
              <a:rPr lang="en-US" altLang="zh-CN" dirty="0" smtClean="0">
                <a:latin typeface="Times New Roman"/>
                <a:cs typeface="Times New Roman"/>
              </a:rPr>
              <a:t> </a:t>
            </a:r>
          </a:p>
          <a:p>
            <a:r>
              <a:rPr lang="en-US" altLang="zh-CN" dirty="0">
                <a:latin typeface="Times New Roman"/>
                <a:cs typeface="Times New Roman"/>
              </a:rPr>
              <a:t>By the early 1960s, rock had spread across the Atlantic to England, </a:t>
            </a:r>
            <a:r>
              <a:rPr lang="en-US" altLang="zh-CN" dirty="0" smtClean="0">
                <a:latin typeface="Times New Roman"/>
                <a:cs typeface="Times New Roman"/>
              </a:rPr>
              <a:t>where The Beatles </a:t>
            </a:r>
            <a:r>
              <a:rPr lang="en-US" altLang="zh-CN" dirty="0">
                <a:latin typeface="Times New Roman"/>
                <a:cs typeface="Times New Roman"/>
              </a:rPr>
              <a:t>became most </a:t>
            </a:r>
            <a:r>
              <a:rPr lang="en-US" altLang="zh-CN" dirty="0" smtClean="0">
                <a:latin typeface="Times New Roman"/>
                <a:cs typeface="Times New Roman"/>
              </a:rPr>
              <a:t>popular. They “invaded” the U.S. with huge impact after 1964. </a:t>
            </a:r>
            <a:endParaRPr lang="zh-CN" altLang="zh-CN" dirty="0">
              <a:latin typeface="Times New Roman"/>
              <a:cs typeface="Times New Roman"/>
            </a:endParaRPr>
          </a:p>
          <a:p>
            <a:endParaRPr lang="zh-CN" altLang="zh-CN" dirty="0"/>
          </a:p>
          <a:p>
            <a:endParaRPr kumimoji="1" lang="zh-CN" altLang="en-US" dirty="0"/>
          </a:p>
        </p:txBody>
      </p:sp>
      <p:pic>
        <p:nvPicPr>
          <p:cNvPr id="4" name="图片 3" descr="elvis-presley.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16981" y="1728477"/>
            <a:ext cx="3905624" cy="3750234"/>
          </a:xfrm>
          <a:prstGeom prst="rect">
            <a:avLst/>
          </a:prstGeom>
        </p:spPr>
      </p:pic>
      <p:sp>
        <p:nvSpPr>
          <p:cNvPr id="5" name="文本框 4"/>
          <p:cNvSpPr txBox="1"/>
          <p:nvPr/>
        </p:nvSpPr>
        <p:spPr>
          <a:xfrm>
            <a:off x="4616982" y="5642811"/>
            <a:ext cx="3905624" cy="646331"/>
          </a:xfrm>
          <a:prstGeom prst="rect">
            <a:avLst/>
          </a:prstGeom>
          <a:noFill/>
        </p:spPr>
        <p:txBody>
          <a:bodyPr wrap="square" rtlCol="0">
            <a:spAutoFit/>
          </a:bodyPr>
          <a:lstStyle/>
          <a:p>
            <a:r>
              <a:rPr lang="en-US" altLang="zh-CN" dirty="0">
                <a:latin typeface="Times New Roman"/>
                <a:cs typeface="Times New Roman"/>
              </a:rPr>
              <a:t>Elvis Aaron Presley (1935 –1977) was an American singer and actor. </a:t>
            </a:r>
            <a:endParaRPr kumimoji="1" lang="zh-CN" altLang="en-US" dirty="0"/>
          </a:p>
        </p:txBody>
      </p:sp>
    </p:spTree>
    <p:extLst>
      <p:ext uri="{BB962C8B-B14F-4D97-AF65-F5344CB8AC3E}">
        <p14:creationId xmlns="" xmlns:p14="http://schemas.microsoft.com/office/powerpoint/2010/main" val="80571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084"/>
            <a:ext cx="8229600" cy="1401642"/>
          </a:xfrm>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457200" y="5717467"/>
            <a:ext cx="3636682" cy="546121"/>
          </a:xfrm>
        </p:spPr>
        <p:txBody>
          <a:bodyPr>
            <a:normAutofit fontScale="47500" lnSpcReduction="20000"/>
          </a:bodyPr>
          <a:lstStyle/>
          <a:p>
            <a:r>
              <a:rPr lang="en-US" altLang="zh-CN" dirty="0">
                <a:latin typeface="Times New Roman"/>
                <a:cs typeface="Times New Roman"/>
              </a:rPr>
              <a:t>The Beatles were an English rock band that </a:t>
            </a:r>
            <a:r>
              <a:rPr lang="en-US" altLang="zh-CN" dirty="0" smtClean="0">
                <a:latin typeface="Times New Roman"/>
                <a:cs typeface="Times New Roman"/>
              </a:rPr>
              <a:t>was formed </a:t>
            </a:r>
            <a:r>
              <a:rPr lang="en-US" altLang="zh-CN" dirty="0">
                <a:latin typeface="Times New Roman"/>
                <a:cs typeface="Times New Roman"/>
              </a:rPr>
              <a:t>in Liverpool in 1960. </a:t>
            </a:r>
            <a:r>
              <a:rPr lang="en-US" altLang="zh-CN" dirty="0" smtClean="0">
                <a:latin typeface="Times New Roman"/>
                <a:cs typeface="Times New Roman"/>
              </a:rPr>
              <a:t> </a:t>
            </a:r>
            <a:endParaRPr kumimoji="1" lang="zh-CN" altLang="en-US" dirty="0">
              <a:latin typeface="Times New Roman"/>
              <a:cs typeface="Times New Roman"/>
            </a:endParaRPr>
          </a:p>
        </p:txBody>
      </p:sp>
      <p:pic>
        <p:nvPicPr>
          <p:cNvPr id="4" name="图片 3" descr="the-Beatles-the-beatles-14620668-1024-768.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685947"/>
            <a:ext cx="4811058" cy="3714508"/>
          </a:xfrm>
          <a:prstGeom prst="rect">
            <a:avLst/>
          </a:prstGeom>
        </p:spPr>
      </p:pic>
      <p:pic>
        <p:nvPicPr>
          <p:cNvPr id="5" name="图片 4" descr="images.jpe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02178" y="1419726"/>
            <a:ext cx="3031681" cy="3980729"/>
          </a:xfrm>
          <a:prstGeom prst="rect">
            <a:avLst/>
          </a:prstGeom>
        </p:spPr>
      </p:pic>
      <p:sp>
        <p:nvSpPr>
          <p:cNvPr id="6" name="文本框 5"/>
          <p:cNvSpPr txBox="1"/>
          <p:nvPr/>
        </p:nvSpPr>
        <p:spPr>
          <a:xfrm>
            <a:off x="4999116" y="5717467"/>
            <a:ext cx="3840190" cy="830997"/>
          </a:xfrm>
          <a:prstGeom prst="rect">
            <a:avLst/>
          </a:prstGeom>
          <a:noFill/>
        </p:spPr>
        <p:txBody>
          <a:bodyPr wrap="square" rtlCol="0">
            <a:spAutoFit/>
          </a:bodyPr>
          <a:lstStyle/>
          <a:p>
            <a:r>
              <a:rPr lang="en-US" altLang="zh-CN" sz="1600" dirty="0" smtClean="0">
                <a:latin typeface="Times New Roman"/>
                <a:cs typeface="Times New Roman"/>
              </a:rPr>
              <a:t>Bob </a:t>
            </a:r>
            <a:r>
              <a:rPr lang="en-US" altLang="zh-CN" sz="1600" dirty="0">
                <a:latin typeface="Times New Roman"/>
                <a:cs typeface="Times New Roman"/>
              </a:rPr>
              <a:t>Dylan </a:t>
            </a:r>
            <a:r>
              <a:rPr lang="en-US" altLang="zh-CN" sz="1600" dirty="0" smtClean="0">
                <a:latin typeface="Times New Roman"/>
                <a:cs typeface="Times New Roman"/>
              </a:rPr>
              <a:t>contributed </a:t>
            </a:r>
            <a:r>
              <a:rPr lang="en-US" altLang="zh-CN" sz="1600" dirty="0">
                <a:latin typeface="Times New Roman"/>
                <a:cs typeface="Times New Roman"/>
              </a:rPr>
              <a:t>to the folk music revival, and the subsequent rock, or folk rock in 1965.</a:t>
            </a:r>
          </a:p>
        </p:txBody>
      </p:sp>
    </p:spTree>
    <p:extLst>
      <p:ext uri="{BB962C8B-B14F-4D97-AF65-F5344CB8AC3E}">
        <p14:creationId xmlns="" xmlns:p14="http://schemas.microsoft.com/office/powerpoint/2010/main" val="834064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200617" y="1526494"/>
            <a:ext cx="4033014" cy="4884373"/>
          </a:xfrm>
        </p:spPr>
        <p:txBody>
          <a:bodyPr>
            <a:normAutofit fontScale="92500" lnSpcReduction="20000"/>
          </a:bodyPr>
          <a:lstStyle/>
          <a:p>
            <a:r>
              <a:rPr lang="en-US" altLang="zh-CN" sz="2400" dirty="0" smtClean="0">
                <a:latin typeface="Times New Roman"/>
                <a:cs typeface="Times New Roman"/>
              </a:rPr>
              <a:t>In the </a:t>
            </a:r>
            <a:r>
              <a:rPr lang="en-US" altLang="zh-CN" sz="2400" dirty="0">
                <a:latin typeface="Times New Roman"/>
                <a:cs typeface="Times New Roman"/>
              </a:rPr>
              <a:t>1970s and </a:t>
            </a:r>
            <a:r>
              <a:rPr lang="en-US" altLang="zh-CN" sz="2400" dirty="0" smtClean="0">
                <a:latin typeface="Times New Roman"/>
                <a:cs typeface="Times New Roman"/>
              </a:rPr>
              <a:t>1980s rock, </a:t>
            </a:r>
            <a:r>
              <a:rPr lang="en-US" altLang="zh-CN" sz="2400" dirty="0">
                <a:latin typeface="Times New Roman"/>
                <a:cs typeface="Times New Roman"/>
              </a:rPr>
              <a:t>political and sociological </a:t>
            </a:r>
            <a:r>
              <a:rPr lang="en-US" altLang="zh-CN" sz="2400" dirty="0" smtClean="0">
                <a:latin typeface="Times New Roman"/>
                <a:cs typeface="Times New Roman"/>
              </a:rPr>
              <a:t>involvements have given </a:t>
            </a:r>
            <a:r>
              <a:rPr lang="en-US" altLang="zh-CN" sz="2400" dirty="0">
                <a:latin typeface="Times New Roman"/>
                <a:cs typeface="Times New Roman"/>
              </a:rPr>
              <a:t>way to </a:t>
            </a:r>
            <a:r>
              <a:rPr lang="en-US" altLang="zh-CN" sz="2400" dirty="0" smtClean="0">
                <a:latin typeface="Times New Roman"/>
                <a:cs typeface="Times New Roman"/>
              </a:rPr>
              <a:t>personalization, </a:t>
            </a:r>
            <a:r>
              <a:rPr lang="en-US" altLang="zh-CN" sz="2400" dirty="0">
                <a:latin typeface="Times New Roman"/>
                <a:cs typeface="Times New Roman"/>
              </a:rPr>
              <a:t>and groups have given way to individual </a:t>
            </a:r>
            <a:r>
              <a:rPr lang="en-US" altLang="zh-CN" sz="2400" dirty="0" smtClean="0">
                <a:latin typeface="Times New Roman"/>
                <a:cs typeface="Times New Roman"/>
              </a:rPr>
              <a:t>performers.</a:t>
            </a:r>
          </a:p>
          <a:p>
            <a:r>
              <a:rPr lang="en-US" altLang="zh-CN" sz="2400" dirty="0" smtClean="0">
                <a:latin typeface="Times New Roman"/>
                <a:cs typeface="Times New Roman"/>
              </a:rPr>
              <a:t>This is also the time </a:t>
            </a:r>
            <a:r>
              <a:rPr lang="en-US" altLang="zh-CN" sz="2400" dirty="0">
                <a:latin typeface="Times New Roman"/>
                <a:cs typeface="Times New Roman"/>
              </a:rPr>
              <a:t>when the mass protests </a:t>
            </a:r>
            <a:r>
              <a:rPr lang="en-US" altLang="zh-CN" sz="2400" dirty="0" smtClean="0">
                <a:latin typeface="Times New Roman"/>
                <a:cs typeface="Times New Roman"/>
              </a:rPr>
              <a:t>against </a:t>
            </a:r>
            <a:r>
              <a:rPr lang="en-US" altLang="zh-CN" sz="2400" dirty="0">
                <a:latin typeface="Times New Roman"/>
                <a:cs typeface="Times New Roman"/>
              </a:rPr>
              <a:t>racial injustice and the war in Vietnam </a:t>
            </a:r>
            <a:r>
              <a:rPr lang="en-US" altLang="zh-CN" sz="2400" dirty="0" smtClean="0">
                <a:latin typeface="Times New Roman"/>
                <a:cs typeface="Times New Roman"/>
              </a:rPr>
              <a:t>disappeared</a:t>
            </a:r>
            <a:r>
              <a:rPr lang="en-US" altLang="zh-CN" sz="2400" dirty="0">
                <a:latin typeface="Times New Roman"/>
                <a:cs typeface="Times New Roman"/>
              </a:rPr>
              <a:t>.</a:t>
            </a:r>
            <a:r>
              <a:rPr lang="zh-CN" altLang="zh-CN" sz="2400" dirty="0">
                <a:latin typeface="Times New Roman"/>
                <a:cs typeface="Times New Roman"/>
              </a:rPr>
              <a:t> </a:t>
            </a:r>
            <a:endParaRPr lang="en-US" altLang="zh-CN" sz="2400" dirty="0" smtClean="0">
              <a:latin typeface="Times New Roman"/>
              <a:cs typeface="Times New Roman"/>
            </a:endParaRPr>
          </a:p>
          <a:p>
            <a:r>
              <a:rPr lang="en-US" altLang="zh-CN" sz="2400" dirty="0" smtClean="0">
                <a:latin typeface="Times New Roman"/>
                <a:cs typeface="Times New Roman"/>
              </a:rPr>
              <a:t>By the end of the 1980s</a:t>
            </a:r>
            <a:r>
              <a:rPr lang="zh-CN" altLang="zh-CN" sz="2400" dirty="0" smtClean="0">
                <a:latin typeface="Times New Roman"/>
                <a:cs typeface="Times New Roman"/>
              </a:rPr>
              <a:t>,</a:t>
            </a:r>
            <a:r>
              <a:rPr lang="en-US" altLang="zh-CN" sz="2400" dirty="0" smtClean="0">
                <a:latin typeface="Times New Roman"/>
                <a:cs typeface="Times New Roman"/>
              </a:rPr>
              <a:t> pop rock largely used images derived from the British rock movement,  accompanied by hard rock music and heavy metal solo singing.  </a:t>
            </a:r>
            <a:endParaRPr kumimoji="1" lang="zh-CN" altLang="en-US" sz="2400" dirty="0">
              <a:latin typeface="Times New Roman"/>
              <a:cs typeface="Times New Roman"/>
            </a:endParaRPr>
          </a:p>
        </p:txBody>
      </p:sp>
      <p:pic>
        <p:nvPicPr>
          <p:cNvPr id="4" name="图片 3" descr="Guns-N-Roses-guns-n-roses-34199418-500-629.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14969" y="1696453"/>
            <a:ext cx="3198064" cy="3947651"/>
          </a:xfrm>
          <a:prstGeom prst="rect">
            <a:avLst/>
          </a:prstGeom>
        </p:spPr>
      </p:pic>
      <p:sp>
        <p:nvSpPr>
          <p:cNvPr id="5" name="文本框 4"/>
          <p:cNvSpPr txBox="1"/>
          <p:nvPr/>
        </p:nvSpPr>
        <p:spPr>
          <a:xfrm>
            <a:off x="4490215" y="5799222"/>
            <a:ext cx="4490214" cy="646331"/>
          </a:xfrm>
          <a:prstGeom prst="rect">
            <a:avLst/>
          </a:prstGeom>
          <a:noFill/>
        </p:spPr>
        <p:txBody>
          <a:bodyPr wrap="square" rtlCol="0">
            <a:spAutoFit/>
          </a:bodyPr>
          <a:lstStyle/>
          <a:p>
            <a:r>
              <a:rPr lang="en-US" altLang="zh-CN" dirty="0">
                <a:latin typeface="Times New Roman"/>
                <a:cs typeface="Times New Roman"/>
              </a:rPr>
              <a:t>Guns N' Roses is an American hard rock band formed in Los Angeles, in 1985. </a:t>
            </a:r>
            <a:endParaRPr kumimoji="1" lang="zh-CN" altLang="en-US" dirty="0"/>
          </a:p>
        </p:txBody>
      </p:sp>
    </p:spTree>
    <p:extLst>
      <p:ext uri="{BB962C8B-B14F-4D97-AF65-F5344CB8AC3E}">
        <p14:creationId xmlns="" xmlns:p14="http://schemas.microsoft.com/office/powerpoint/2010/main" val="253576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82475"/>
          </a:xfrm>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457200" y="1440033"/>
            <a:ext cx="3537326" cy="5257800"/>
          </a:xfrm>
        </p:spPr>
        <p:txBody>
          <a:bodyPr>
            <a:normAutofit fontScale="25000" lnSpcReduction="20000"/>
          </a:bodyPr>
          <a:lstStyle/>
          <a:p>
            <a:pPr>
              <a:lnSpc>
                <a:spcPct val="120000"/>
              </a:lnSpc>
            </a:pPr>
            <a:r>
              <a:rPr lang="en-US" altLang="zh-CN" sz="7200" dirty="0">
                <a:latin typeface="Times New Roman"/>
                <a:cs typeface="Times New Roman"/>
              </a:rPr>
              <a:t>The 1990s opened with an influx of Grunge </a:t>
            </a:r>
            <a:r>
              <a:rPr lang="en-US" altLang="zh-CN" sz="7200" dirty="0" smtClean="0">
                <a:latin typeface="Times New Roman"/>
                <a:cs typeface="Times New Roman"/>
              </a:rPr>
              <a:t>music </a:t>
            </a:r>
            <a:r>
              <a:rPr lang="en-US" altLang="zh-CN" sz="7200" dirty="0">
                <a:latin typeface="Times New Roman"/>
                <a:cs typeface="Times New Roman"/>
              </a:rPr>
              <a:t>from Seattle. Nirvana is recognized as one of the very first Grunge bands to </a:t>
            </a:r>
            <a:r>
              <a:rPr lang="en-US" altLang="zh-CN" sz="7200" dirty="0" smtClean="0">
                <a:latin typeface="Times New Roman"/>
                <a:cs typeface="Times New Roman"/>
              </a:rPr>
              <a:t>become more popular</a:t>
            </a:r>
            <a:r>
              <a:rPr lang="en-US" altLang="zh-CN" sz="7200" dirty="0">
                <a:latin typeface="Times New Roman"/>
                <a:cs typeface="Times New Roman"/>
              </a:rPr>
              <a:t> </a:t>
            </a:r>
            <a:r>
              <a:rPr lang="en-US" altLang="zh-CN" sz="7200" dirty="0" smtClean="0">
                <a:latin typeface="Times New Roman"/>
                <a:cs typeface="Times New Roman"/>
              </a:rPr>
              <a:t>than Michael </a:t>
            </a:r>
            <a:r>
              <a:rPr lang="en-US" altLang="zh-CN" sz="7200" dirty="0">
                <a:latin typeface="Times New Roman"/>
                <a:cs typeface="Times New Roman"/>
              </a:rPr>
              <a:t>Jackson in 1991. </a:t>
            </a:r>
            <a:r>
              <a:rPr lang="en-US" altLang="zh-CN" sz="7200" dirty="0" smtClean="0">
                <a:latin typeface="Times New Roman"/>
                <a:cs typeface="Times New Roman"/>
              </a:rPr>
              <a:t> </a:t>
            </a:r>
          </a:p>
          <a:p>
            <a:pPr>
              <a:lnSpc>
                <a:spcPct val="120000"/>
              </a:lnSpc>
            </a:pPr>
            <a:r>
              <a:rPr lang="en-US" altLang="zh-CN" sz="7200" dirty="0">
                <a:latin typeface="Times New Roman"/>
                <a:cs typeface="Times New Roman"/>
              </a:rPr>
              <a:t>Alternative style of </a:t>
            </a:r>
            <a:r>
              <a:rPr lang="en-US" altLang="zh-CN" sz="7200" dirty="0" smtClean="0">
                <a:latin typeface="Times New Roman"/>
                <a:cs typeface="Times New Roman"/>
              </a:rPr>
              <a:t>rock became mainstream after being </a:t>
            </a:r>
            <a:r>
              <a:rPr lang="en-US" altLang="zh-CN" sz="7200" dirty="0">
                <a:latin typeface="Times New Roman"/>
                <a:cs typeface="Times New Roman"/>
              </a:rPr>
              <a:t>signed on to </a:t>
            </a:r>
            <a:r>
              <a:rPr lang="en-US" altLang="zh-CN" sz="7200" dirty="0" smtClean="0">
                <a:latin typeface="Times New Roman"/>
                <a:cs typeface="Times New Roman"/>
              </a:rPr>
              <a:t>music companies.</a:t>
            </a:r>
            <a:r>
              <a:rPr lang="zh-CN" altLang="zh-CN" sz="7200" dirty="0" smtClean="0">
                <a:latin typeface="Times New Roman"/>
                <a:cs typeface="Times New Roman"/>
              </a:rPr>
              <a:t> </a:t>
            </a:r>
            <a:endParaRPr lang="en-US" altLang="zh-CN" sz="7200" dirty="0" smtClean="0">
              <a:latin typeface="Times New Roman"/>
              <a:cs typeface="Times New Roman"/>
            </a:endParaRPr>
          </a:p>
          <a:p>
            <a:pPr>
              <a:lnSpc>
                <a:spcPct val="120000"/>
              </a:lnSpc>
            </a:pPr>
            <a:r>
              <a:rPr lang="en-US" altLang="zh-CN" sz="7200" dirty="0" smtClean="0">
                <a:latin typeface="Times New Roman"/>
                <a:cs typeface="Times New Roman"/>
              </a:rPr>
              <a:t>Hip-hop is an cultural movement, along with graffiti and breakdancing.  The music is composed of rapping, the delivery of swift, highly </a:t>
            </a:r>
            <a:r>
              <a:rPr lang="en-US" altLang="zh-CN" sz="7200" dirty="0">
                <a:latin typeface="Times New Roman"/>
                <a:cs typeface="Times New Roman"/>
              </a:rPr>
              <a:t>r</a:t>
            </a:r>
            <a:r>
              <a:rPr lang="en-US" altLang="zh-CN" sz="7200" dirty="0" smtClean="0">
                <a:latin typeface="Times New Roman"/>
                <a:cs typeface="Times New Roman"/>
              </a:rPr>
              <a:t>hythmic and lyrical vocals, and D-Jing.  </a:t>
            </a:r>
          </a:p>
          <a:p>
            <a:endParaRPr lang="zh-CN" altLang="zh-CN" dirty="0"/>
          </a:p>
          <a:p>
            <a:endParaRPr kumimoji="1" lang="zh-CN" altLang="en-US" dirty="0"/>
          </a:p>
        </p:txBody>
      </p:sp>
      <p:pic>
        <p:nvPicPr>
          <p:cNvPr id="4" name="图片 3" descr="502536-michael-jackson-617-409.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92508" y="1628798"/>
            <a:ext cx="5051491" cy="3104617"/>
          </a:xfrm>
          <a:prstGeom prst="rect">
            <a:avLst/>
          </a:prstGeom>
        </p:spPr>
      </p:pic>
      <p:sp>
        <p:nvSpPr>
          <p:cNvPr id="5" name="文本框 4"/>
          <p:cNvSpPr txBox="1"/>
          <p:nvPr/>
        </p:nvSpPr>
        <p:spPr>
          <a:xfrm>
            <a:off x="4092507" y="5167082"/>
            <a:ext cx="5051491" cy="1200329"/>
          </a:xfrm>
          <a:prstGeom prst="rect">
            <a:avLst/>
          </a:prstGeom>
          <a:noFill/>
        </p:spPr>
        <p:txBody>
          <a:bodyPr wrap="square" rtlCol="0">
            <a:spAutoFit/>
          </a:bodyPr>
          <a:lstStyle/>
          <a:p>
            <a:r>
              <a:rPr lang="en-US" altLang="zh-CN" dirty="0">
                <a:latin typeface="Times New Roman"/>
                <a:cs typeface="Times New Roman"/>
              </a:rPr>
              <a:t>Michael Joseph Jackson</a:t>
            </a:r>
            <a:r>
              <a:rPr lang="en-US" altLang="zh-CN" baseline="30000" dirty="0">
                <a:latin typeface="Times New Roman"/>
                <a:cs typeface="Times New Roman"/>
              </a:rPr>
              <a:t> </a:t>
            </a:r>
            <a:r>
              <a:rPr lang="en-US" altLang="zh-CN" dirty="0">
                <a:latin typeface="Times New Roman"/>
                <a:cs typeface="Times New Roman"/>
              </a:rPr>
              <a:t>(1958–2009) was an American singer, songwriter, record producer, </a:t>
            </a:r>
            <a:endParaRPr lang="en-US" altLang="zh-CN" dirty="0" smtClean="0">
              <a:latin typeface="Times New Roman"/>
              <a:cs typeface="Times New Roman"/>
            </a:endParaRPr>
          </a:p>
          <a:p>
            <a:r>
              <a:rPr lang="en-US" altLang="zh-CN" dirty="0" smtClean="0">
                <a:latin typeface="Times New Roman"/>
                <a:cs typeface="Times New Roman"/>
              </a:rPr>
              <a:t>dancer</a:t>
            </a:r>
            <a:r>
              <a:rPr lang="en-US" altLang="zh-CN" dirty="0">
                <a:latin typeface="Times New Roman"/>
                <a:cs typeface="Times New Roman"/>
              </a:rPr>
              <a:t>, and actor. </a:t>
            </a:r>
          </a:p>
          <a:p>
            <a:endParaRPr kumimoji="1" lang="zh-CN" altLang="en-US" dirty="0"/>
          </a:p>
        </p:txBody>
      </p:sp>
    </p:spTree>
    <p:extLst>
      <p:ext uri="{BB962C8B-B14F-4D97-AF65-F5344CB8AC3E}">
        <p14:creationId xmlns="" xmlns:p14="http://schemas.microsoft.com/office/powerpoint/2010/main" val="194798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64286"/>
            <a:ext cx="8229600" cy="1143000"/>
          </a:xfrm>
        </p:spPr>
        <p:txBody>
          <a:bodyPr>
            <a:normAutofit/>
          </a:bodyPr>
          <a:lstStyle/>
          <a:p>
            <a:r>
              <a:rPr lang="en-US" altLang="zh-CN" sz="4000" dirty="0" smtClean="0">
                <a:latin typeface="Times New Roman"/>
                <a:cs typeface="Times New Roman"/>
              </a:rPr>
              <a:t>Focal Points </a:t>
            </a:r>
            <a:endParaRPr kumimoji="1" lang="zh-CN" altLang="en-US" sz="4000" dirty="0">
              <a:latin typeface="Times New Roman"/>
              <a:cs typeface="Times New Roman"/>
            </a:endParaRPr>
          </a:p>
        </p:txBody>
      </p:sp>
      <p:sp>
        <p:nvSpPr>
          <p:cNvPr id="3" name="内容占位符 2"/>
          <p:cNvSpPr>
            <a:spLocks noGrp="1"/>
          </p:cNvSpPr>
          <p:nvPr>
            <p:ph idx="1"/>
          </p:nvPr>
        </p:nvSpPr>
        <p:spPr>
          <a:xfrm>
            <a:off x="457200" y="1507286"/>
            <a:ext cx="8229600" cy="4618878"/>
          </a:xfrm>
        </p:spPr>
        <p:txBody>
          <a:bodyPr>
            <a:normAutofit lnSpcReduction="10000"/>
          </a:bodyPr>
          <a:lstStyle/>
          <a:p>
            <a:r>
              <a:rPr lang="en-US" altLang="zh-CN" sz="3000" dirty="0" smtClean="0">
                <a:latin typeface="Times New Roman"/>
                <a:cs typeface="Times New Roman"/>
              </a:rPr>
              <a:t>Early American film</a:t>
            </a:r>
            <a:endParaRPr lang="zh-CN" altLang="zh-CN" sz="3000" dirty="0">
              <a:latin typeface="Times New Roman"/>
              <a:cs typeface="Times New Roman"/>
            </a:endParaRPr>
          </a:p>
          <a:p>
            <a:r>
              <a:rPr lang="en-US" altLang="zh-CN" sz="3000" dirty="0" smtClean="0">
                <a:latin typeface="Times New Roman"/>
                <a:cs typeface="Times New Roman"/>
              </a:rPr>
              <a:t>t</a:t>
            </a:r>
            <a:r>
              <a:rPr lang="en-US" altLang="zh-CN" sz="3000" dirty="0" smtClean="0">
                <a:latin typeface="Times New Roman"/>
                <a:cs typeface="Times New Roman"/>
              </a:rPr>
              <a:t>he </a:t>
            </a:r>
            <a:r>
              <a:rPr lang="en-US" altLang="zh-CN" sz="3000" dirty="0" smtClean="0">
                <a:latin typeface="Times New Roman"/>
                <a:cs typeface="Times New Roman"/>
              </a:rPr>
              <a:t>Hollywood studio </a:t>
            </a:r>
            <a:r>
              <a:rPr lang="en-US" altLang="zh-CN" sz="3000" dirty="0">
                <a:latin typeface="Times New Roman"/>
                <a:cs typeface="Times New Roman"/>
              </a:rPr>
              <a:t>e</a:t>
            </a:r>
            <a:r>
              <a:rPr lang="en-US" altLang="zh-CN" sz="3000" dirty="0" smtClean="0">
                <a:latin typeface="Times New Roman"/>
                <a:cs typeface="Times New Roman"/>
              </a:rPr>
              <a:t>ra</a:t>
            </a:r>
          </a:p>
          <a:p>
            <a:r>
              <a:rPr lang="en-US" altLang="zh-CN" sz="3000" dirty="0" smtClean="0">
                <a:latin typeface="Times New Roman"/>
                <a:cs typeface="Times New Roman"/>
              </a:rPr>
              <a:t>t</a:t>
            </a:r>
            <a:r>
              <a:rPr lang="en-US" altLang="zh-CN" sz="3000" dirty="0" smtClean="0">
                <a:latin typeface="Times New Roman"/>
                <a:cs typeface="Times New Roman"/>
              </a:rPr>
              <a:t>he </a:t>
            </a:r>
            <a:r>
              <a:rPr lang="en-US" altLang="zh-CN" sz="3000" dirty="0" smtClean="0">
                <a:latin typeface="Times New Roman"/>
                <a:cs typeface="Times New Roman"/>
              </a:rPr>
              <a:t>Star System in American film industry</a:t>
            </a:r>
          </a:p>
          <a:p>
            <a:r>
              <a:rPr lang="en-US" altLang="zh-CN" sz="3000" dirty="0" smtClean="0">
                <a:latin typeface="Times New Roman"/>
                <a:cs typeface="Times New Roman"/>
              </a:rPr>
              <a:t>American cinema in the age of globalization</a:t>
            </a:r>
            <a:endParaRPr lang="zh-CN" altLang="zh-CN" sz="3000" dirty="0">
              <a:latin typeface="Times New Roman"/>
              <a:cs typeface="Times New Roman"/>
            </a:endParaRPr>
          </a:p>
          <a:p>
            <a:r>
              <a:rPr lang="en-US" altLang="zh-CN" sz="3000" dirty="0" smtClean="0">
                <a:latin typeface="Times New Roman"/>
                <a:cs typeface="Times New Roman"/>
              </a:rPr>
              <a:t>Jazz and American national identity</a:t>
            </a:r>
            <a:endParaRPr lang="zh-CN" altLang="en-US" sz="3000" dirty="0" smtClean="0">
              <a:latin typeface="Times New Roman"/>
              <a:cs typeface="Times New Roman"/>
            </a:endParaRPr>
          </a:p>
          <a:p>
            <a:r>
              <a:rPr lang="en-US" altLang="zh-CN" sz="3000" dirty="0" smtClean="0">
                <a:latin typeface="Times New Roman"/>
                <a:cs typeface="Times New Roman"/>
              </a:rPr>
              <a:t>Alan Freed and the beginning of rock ‘n’ roll</a:t>
            </a:r>
          </a:p>
          <a:p>
            <a:r>
              <a:rPr lang="en-US" altLang="zh-CN" sz="3000" dirty="0" smtClean="0">
                <a:latin typeface="Times New Roman"/>
                <a:cs typeface="Times New Roman"/>
              </a:rPr>
              <a:t>Bob Dylan as a transformative force in U.S. pop music</a:t>
            </a:r>
          </a:p>
          <a:p>
            <a:r>
              <a:rPr lang="en-US" altLang="zh-CN" sz="3000" dirty="0" smtClean="0">
                <a:latin typeface="Times New Roman"/>
                <a:cs typeface="Times New Roman"/>
              </a:rPr>
              <a:t>Hip hop music as a cultural movement  </a:t>
            </a:r>
          </a:p>
          <a:p>
            <a:endParaRPr lang="en-US" altLang="zh-CN" b="1" dirty="0" smtClean="0">
              <a:latin typeface="Times New Roman"/>
              <a:cs typeface="Times New Roman"/>
            </a:endParaRPr>
          </a:p>
          <a:p>
            <a:endParaRPr lang="zh-CN" altLang="zh-CN" dirty="0">
              <a:latin typeface="Times New Roman"/>
              <a:cs typeface="Times New Roman"/>
            </a:endParaRPr>
          </a:p>
        </p:txBody>
      </p:sp>
    </p:spTree>
    <p:extLst>
      <p:ext uri="{BB962C8B-B14F-4D97-AF65-F5344CB8AC3E}">
        <p14:creationId xmlns="" xmlns:p14="http://schemas.microsoft.com/office/powerpoint/2010/main" val="1391587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a:cs typeface="Times New Roman"/>
              </a:rPr>
              <a:t>V. American Popular Music since the 1950s</a:t>
            </a:r>
            <a:endParaRPr kumimoji="1" lang="zh-CN" altLang="en-US" dirty="0"/>
          </a:p>
        </p:txBody>
      </p:sp>
      <p:sp>
        <p:nvSpPr>
          <p:cNvPr id="3" name="内容占位符 2"/>
          <p:cNvSpPr>
            <a:spLocks noGrp="1"/>
          </p:cNvSpPr>
          <p:nvPr>
            <p:ph idx="1"/>
          </p:nvPr>
        </p:nvSpPr>
        <p:spPr>
          <a:xfrm>
            <a:off x="914400" y="1750085"/>
            <a:ext cx="2639284" cy="4525963"/>
          </a:xfrm>
        </p:spPr>
        <p:txBody>
          <a:bodyPr>
            <a:normAutofit fontScale="70000" lnSpcReduction="20000"/>
          </a:bodyPr>
          <a:lstStyle/>
          <a:p>
            <a:r>
              <a:rPr lang="en-US" altLang="zh-CN" dirty="0">
                <a:latin typeface="Times New Roman"/>
                <a:cs typeface="Times New Roman"/>
              </a:rPr>
              <a:t>Rap music has been black run and black created. Most important, it was not created to cater to a white audience at </a:t>
            </a:r>
            <a:r>
              <a:rPr lang="en-US" altLang="zh-CN" dirty="0" smtClean="0">
                <a:latin typeface="Times New Roman"/>
                <a:cs typeface="Times New Roman"/>
              </a:rPr>
              <a:t>all</a:t>
            </a:r>
            <a:r>
              <a:rPr lang="en-US" altLang="zh-CN" dirty="0">
                <a:latin typeface="Times New Roman"/>
                <a:cs typeface="Times New Roman"/>
              </a:rPr>
              <a:t>.</a:t>
            </a:r>
            <a:endParaRPr lang="en-US" altLang="zh-CN" dirty="0" smtClean="0">
              <a:latin typeface="Times New Roman"/>
              <a:cs typeface="Times New Roman"/>
            </a:endParaRPr>
          </a:p>
          <a:p>
            <a:r>
              <a:rPr lang="en-US" altLang="zh-CN" dirty="0">
                <a:latin typeface="Times New Roman"/>
                <a:cs typeface="Times New Roman"/>
              </a:rPr>
              <a:t>T</a:t>
            </a:r>
            <a:r>
              <a:rPr lang="en-US" altLang="zh-CN" dirty="0" smtClean="0">
                <a:latin typeface="Times New Roman"/>
                <a:cs typeface="Times New Roman"/>
              </a:rPr>
              <a:t>hey </a:t>
            </a:r>
            <a:r>
              <a:rPr lang="en-US" altLang="zh-CN" dirty="0">
                <a:latin typeface="Times New Roman"/>
                <a:cs typeface="Times New Roman"/>
              </a:rPr>
              <a:t>introduced social and political elements from the black community into their music.</a:t>
            </a:r>
            <a:endParaRPr lang="zh-CN" altLang="zh-CN" dirty="0">
              <a:latin typeface="Times New Roman"/>
              <a:cs typeface="Times New Roman"/>
            </a:endParaRPr>
          </a:p>
          <a:p>
            <a:endParaRPr kumimoji="1" lang="zh-CN" altLang="en-US" dirty="0"/>
          </a:p>
        </p:txBody>
      </p:sp>
      <p:pic>
        <p:nvPicPr>
          <p:cNvPr id="5" name="图片 4" descr="public-enemy-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11242" y="1750085"/>
            <a:ext cx="3890681" cy="3720353"/>
          </a:xfrm>
          <a:prstGeom prst="rect">
            <a:avLst/>
          </a:prstGeom>
        </p:spPr>
      </p:pic>
      <p:sp>
        <p:nvSpPr>
          <p:cNvPr id="7" name="文本框 6"/>
          <p:cNvSpPr txBox="1"/>
          <p:nvPr/>
        </p:nvSpPr>
        <p:spPr>
          <a:xfrm>
            <a:off x="3669146" y="5618525"/>
            <a:ext cx="5247136" cy="1200329"/>
          </a:xfrm>
          <a:prstGeom prst="rect">
            <a:avLst/>
          </a:prstGeom>
          <a:noFill/>
        </p:spPr>
        <p:txBody>
          <a:bodyPr wrap="square" rtlCol="0">
            <a:spAutoFit/>
          </a:bodyPr>
          <a:lstStyle/>
          <a:p>
            <a:r>
              <a:rPr lang="en-US" altLang="zh-CN" dirty="0">
                <a:latin typeface="Times New Roman"/>
                <a:cs typeface="Times New Roman"/>
              </a:rPr>
              <a:t>Public Enemy is an American hip hop group consisting of Chuck D, Flavor </a:t>
            </a:r>
            <a:r>
              <a:rPr lang="en-US" altLang="zh-CN" dirty="0" err="1">
                <a:latin typeface="Times New Roman"/>
                <a:cs typeface="Times New Roman"/>
              </a:rPr>
              <a:t>Flav</a:t>
            </a:r>
            <a:r>
              <a:rPr lang="en-US" altLang="zh-CN" dirty="0">
                <a:latin typeface="Times New Roman"/>
                <a:cs typeface="Times New Roman"/>
              </a:rPr>
              <a:t>, DJ Lord, The S1W group, </a:t>
            </a:r>
            <a:r>
              <a:rPr lang="en-US" altLang="zh-CN" dirty="0" err="1">
                <a:latin typeface="Times New Roman"/>
                <a:cs typeface="Times New Roman"/>
              </a:rPr>
              <a:t>Khari</a:t>
            </a:r>
            <a:r>
              <a:rPr lang="en-US" altLang="zh-CN" dirty="0">
                <a:latin typeface="Times New Roman"/>
                <a:cs typeface="Times New Roman"/>
              </a:rPr>
              <a:t> Wynn and Professor </a:t>
            </a:r>
            <a:r>
              <a:rPr lang="en-US" altLang="zh-CN" dirty="0" err="1">
                <a:latin typeface="Times New Roman"/>
                <a:cs typeface="Times New Roman"/>
              </a:rPr>
              <a:t>Griff</a:t>
            </a:r>
            <a:r>
              <a:rPr lang="en-US" altLang="zh-CN" dirty="0">
                <a:latin typeface="Times New Roman"/>
                <a:cs typeface="Times New Roman"/>
              </a:rPr>
              <a:t>. </a:t>
            </a:r>
          </a:p>
          <a:p>
            <a:endParaRPr kumimoji="1" lang="zh-CN" altLang="en-US" dirty="0"/>
          </a:p>
        </p:txBody>
      </p:sp>
    </p:spTree>
    <p:extLst>
      <p:ext uri="{BB962C8B-B14F-4D97-AF65-F5344CB8AC3E}">
        <p14:creationId xmlns="" xmlns:p14="http://schemas.microsoft.com/office/powerpoint/2010/main" val="182060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latin typeface="Times New Roman"/>
                <a:cs typeface="Times New Roman"/>
              </a:rPr>
              <a:t>Conclusion</a:t>
            </a:r>
            <a:endParaRPr kumimoji="1" lang="zh-CN" altLang="en-US" sz="4000" dirty="0"/>
          </a:p>
        </p:txBody>
      </p:sp>
      <p:sp>
        <p:nvSpPr>
          <p:cNvPr id="3" name="内容占位符 2"/>
          <p:cNvSpPr>
            <a:spLocks noGrp="1"/>
          </p:cNvSpPr>
          <p:nvPr>
            <p:ph idx="1"/>
          </p:nvPr>
        </p:nvSpPr>
        <p:spPr>
          <a:xfrm>
            <a:off x="457200" y="1417638"/>
            <a:ext cx="8229600" cy="4887538"/>
          </a:xfrm>
        </p:spPr>
        <p:txBody>
          <a:bodyPr>
            <a:noAutofit/>
          </a:bodyPr>
          <a:lstStyle/>
          <a:p>
            <a:r>
              <a:rPr lang="en-US" altLang="zh-CN" sz="2400" dirty="0" smtClean="0">
                <a:latin typeface="Times New Roman"/>
                <a:cs typeface="Times New Roman"/>
              </a:rPr>
              <a:t>American popular culture is a </a:t>
            </a:r>
            <a:r>
              <a:rPr lang="en-US" altLang="zh-CN" sz="2400" dirty="0">
                <a:latin typeface="Times New Roman"/>
                <a:cs typeface="Times New Roman"/>
              </a:rPr>
              <a:t>commercial culture, mass produced for mass consumption. </a:t>
            </a:r>
            <a:r>
              <a:rPr lang="en-US" altLang="zh-CN" sz="2400" dirty="0" smtClean="0">
                <a:latin typeface="Times New Roman"/>
                <a:cs typeface="Times New Roman"/>
              </a:rPr>
              <a:t>  </a:t>
            </a:r>
          </a:p>
          <a:p>
            <a:r>
              <a:rPr lang="en-US" altLang="zh-CN" sz="2400" dirty="0" smtClean="0">
                <a:latin typeface="Times New Roman"/>
                <a:cs typeface="Times New Roman"/>
              </a:rPr>
              <a:t>After World </a:t>
            </a:r>
            <a:r>
              <a:rPr lang="en-US" altLang="zh-CN" sz="2400" dirty="0">
                <a:latin typeface="Times New Roman"/>
                <a:cs typeface="Times New Roman"/>
              </a:rPr>
              <a:t>War </a:t>
            </a:r>
            <a:r>
              <a:rPr lang="en-US" altLang="zh-CN" sz="2400" dirty="0" smtClean="0">
                <a:latin typeface="Times New Roman"/>
                <a:cs typeface="Times New Roman"/>
              </a:rPr>
              <a:t>II, </a:t>
            </a:r>
            <a:r>
              <a:rPr lang="en-US" altLang="zh-CN" sz="2400" dirty="0">
                <a:latin typeface="Times New Roman"/>
                <a:cs typeface="Times New Roman"/>
              </a:rPr>
              <a:t>popular culture </a:t>
            </a:r>
            <a:r>
              <a:rPr lang="en-US" altLang="zh-CN" sz="2400" dirty="0" smtClean="0">
                <a:latin typeface="Times New Roman"/>
                <a:cs typeface="Times New Roman"/>
              </a:rPr>
              <a:t>was </a:t>
            </a:r>
            <a:r>
              <a:rPr lang="en-US" altLang="zh-CN" sz="2400" dirty="0">
                <a:latin typeface="Times New Roman"/>
                <a:cs typeface="Times New Roman"/>
              </a:rPr>
              <a:t>undeniably associated with commercial culture and all its forms including music, film, television, advertising, sports, fashion, toys, magazines and comic books, and cyber culture, and any commodity available for purchase.</a:t>
            </a:r>
            <a:r>
              <a:rPr lang="zh-CN" altLang="zh-CN" sz="2400" dirty="0">
                <a:latin typeface="Times New Roman"/>
                <a:cs typeface="Times New Roman"/>
              </a:rPr>
              <a:t> </a:t>
            </a:r>
            <a:endParaRPr lang="en-US" altLang="zh-CN" sz="2400" dirty="0" smtClean="0">
              <a:latin typeface="Times New Roman"/>
              <a:cs typeface="Times New Roman"/>
            </a:endParaRPr>
          </a:p>
          <a:p>
            <a:r>
              <a:rPr lang="en-US" altLang="zh-CN" sz="2400" dirty="0" smtClean="0">
                <a:latin typeface="Times New Roman"/>
                <a:cs typeface="Times New Roman"/>
              </a:rPr>
              <a:t>Popular </a:t>
            </a:r>
            <a:r>
              <a:rPr lang="en-US" altLang="zh-CN" sz="2400" dirty="0">
                <a:latin typeface="Times New Roman"/>
                <a:cs typeface="Times New Roman"/>
              </a:rPr>
              <a:t>music emerged early in the 19th century, and continued to develop </a:t>
            </a:r>
            <a:r>
              <a:rPr lang="en-US" altLang="zh-CN" sz="2400" dirty="0" smtClean="0">
                <a:latin typeface="Times New Roman"/>
                <a:cs typeface="Times New Roman"/>
              </a:rPr>
              <a:t>during the </a:t>
            </a:r>
            <a:r>
              <a:rPr lang="en-US" altLang="zh-CN" sz="2400" dirty="0">
                <a:latin typeface="Times New Roman"/>
                <a:cs typeface="Times New Roman"/>
              </a:rPr>
              <a:t>rest of the 20</a:t>
            </a:r>
            <a:r>
              <a:rPr lang="en-US" altLang="zh-CN" sz="2400" baseline="30000" dirty="0">
                <a:latin typeface="Times New Roman"/>
                <a:cs typeface="Times New Roman"/>
              </a:rPr>
              <a:t>th</a:t>
            </a:r>
            <a:r>
              <a:rPr lang="en-US" altLang="zh-CN" sz="2400" dirty="0">
                <a:latin typeface="Times New Roman"/>
                <a:cs typeface="Times New Roman"/>
              </a:rPr>
              <a:t> century with many new forms of music, using elements of blues, and other genres of American folk </a:t>
            </a:r>
            <a:r>
              <a:rPr lang="en-US" altLang="zh-CN" sz="2400" dirty="0" smtClean="0">
                <a:latin typeface="Times New Roman"/>
                <a:cs typeface="Times New Roman"/>
              </a:rPr>
              <a:t>music.</a:t>
            </a:r>
            <a:endParaRPr lang="en-US" altLang="zh-CN" sz="2400" dirty="0">
              <a:latin typeface="Times New Roman"/>
              <a:cs typeface="Times New Roman"/>
            </a:endParaRPr>
          </a:p>
        </p:txBody>
      </p:sp>
    </p:spTree>
    <p:extLst>
      <p:ext uri="{BB962C8B-B14F-4D97-AF65-F5344CB8AC3E}">
        <p14:creationId xmlns="" xmlns:p14="http://schemas.microsoft.com/office/powerpoint/2010/main" val="3017954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pitchFamily="18" charset="0"/>
                <a:cs typeface="Times New Roman" pitchFamily="18" charset="0"/>
              </a:rPr>
              <a:t>Questions for Discussion</a:t>
            </a:r>
            <a:endParaRPr kumimoji="1" lang="zh-CN" altLang="en-US" sz="4000" dirty="0"/>
          </a:p>
        </p:txBody>
      </p:sp>
      <p:sp>
        <p:nvSpPr>
          <p:cNvPr id="3" name="内容占位符 2"/>
          <p:cNvSpPr>
            <a:spLocks noGrp="1"/>
          </p:cNvSpPr>
          <p:nvPr>
            <p:ph idx="1"/>
          </p:nvPr>
        </p:nvSpPr>
        <p:spPr/>
        <p:txBody>
          <a:bodyPr>
            <a:normAutofit/>
          </a:bodyPr>
          <a:lstStyle/>
          <a:p>
            <a:pPr>
              <a:buNone/>
            </a:pPr>
            <a:r>
              <a:rPr lang="en-US" altLang="zh-CN" sz="2000" dirty="0" smtClean="0">
                <a:latin typeface="Times New Roman"/>
                <a:cs typeface="Times New Roman"/>
              </a:rPr>
              <a:t>      A.</a:t>
            </a:r>
            <a:r>
              <a:rPr lang="en-US" altLang="zh-CN" sz="2000" b="1" dirty="0">
                <a:latin typeface="Times New Roman"/>
                <a:cs typeface="Times New Roman"/>
              </a:rPr>
              <a:t>	</a:t>
            </a:r>
            <a:r>
              <a:rPr lang="en-US" altLang="zh-CN" sz="2000" dirty="0" smtClean="0">
                <a:latin typeface="Times New Roman"/>
                <a:cs typeface="Times New Roman"/>
              </a:rPr>
              <a:t>How </a:t>
            </a:r>
            <a:r>
              <a:rPr lang="en-US" altLang="zh-CN" sz="2000" dirty="0">
                <a:latin typeface="Times New Roman"/>
                <a:cs typeface="Times New Roman"/>
              </a:rPr>
              <a:t>is popular culture defined in the American context?  </a:t>
            </a:r>
            <a:endParaRPr lang="zh-CN" altLang="zh-CN" sz="2000" dirty="0">
              <a:latin typeface="Times New Roman"/>
              <a:cs typeface="Times New Roman"/>
            </a:endParaRPr>
          </a:p>
          <a:p>
            <a:pPr>
              <a:buNone/>
            </a:pPr>
            <a:r>
              <a:rPr lang="en-US" altLang="zh-CN" sz="2000" dirty="0" smtClean="0">
                <a:latin typeface="Times New Roman"/>
                <a:cs typeface="Times New Roman"/>
              </a:rPr>
              <a:t>      B.  </a:t>
            </a:r>
            <a:r>
              <a:rPr lang="en-US" altLang="zh-CN" sz="2000" dirty="0">
                <a:latin typeface="Times New Roman"/>
                <a:cs typeface="Times New Roman"/>
              </a:rPr>
              <a:t>	</a:t>
            </a:r>
            <a:r>
              <a:rPr lang="en-US" altLang="zh-CN" sz="2000" dirty="0" smtClean="0">
                <a:latin typeface="Times New Roman"/>
                <a:cs typeface="Times New Roman"/>
              </a:rPr>
              <a:t>How </a:t>
            </a:r>
            <a:r>
              <a:rPr lang="en-US" altLang="zh-CN" sz="2000" dirty="0">
                <a:latin typeface="Times New Roman"/>
                <a:cs typeface="Times New Roman"/>
              </a:rPr>
              <a:t>useful is the “star system” in the making of American film </a:t>
            </a:r>
            <a:r>
              <a:rPr lang="en-US" altLang="zh-CN" sz="2000" dirty="0" smtClean="0">
                <a:latin typeface="Times New Roman"/>
                <a:cs typeface="Times New Roman"/>
              </a:rPr>
              <a:t> industry?</a:t>
            </a:r>
            <a:endParaRPr lang="zh-CN" altLang="zh-CN" sz="2000" dirty="0">
              <a:latin typeface="Times New Roman"/>
              <a:cs typeface="Times New Roman"/>
            </a:endParaRPr>
          </a:p>
          <a:p>
            <a:pPr>
              <a:buNone/>
            </a:pPr>
            <a:r>
              <a:rPr lang="en-US" altLang="zh-CN" sz="2000" dirty="0" smtClean="0">
                <a:latin typeface="Times New Roman"/>
                <a:cs typeface="Times New Roman"/>
              </a:rPr>
              <a:t>      C. </a:t>
            </a:r>
            <a:r>
              <a:rPr lang="en-US" altLang="zh-CN" sz="2000" dirty="0">
                <a:latin typeface="Times New Roman"/>
                <a:cs typeface="Times New Roman"/>
              </a:rPr>
              <a:t>	In what way does jazz music </a:t>
            </a:r>
            <a:r>
              <a:rPr lang="zh-CN" altLang="zh-CN" sz="2000" dirty="0">
                <a:latin typeface="Times New Roman"/>
                <a:cs typeface="Times New Roman"/>
              </a:rPr>
              <a:t>help</a:t>
            </a:r>
            <a:r>
              <a:rPr lang="en-US" altLang="zh-CN" sz="2000" dirty="0">
                <a:latin typeface="Times New Roman"/>
                <a:cs typeface="Times New Roman"/>
              </a:rPr>
              <a:t> to express an American national identity?</a:t>
            </a:r>
            <a:endParaRPr lang="zh-CN" altLang="zh-CN" sz="2000" dirty="0">
              <a:latin typeface="Times New Roman"/>
              <a:cs typeface="Times New Roman"/>
            </a:endParaRPr>
          </a:p>
          <a:p>
            <a:pPr>
              <a:buNone/>
            </a:pPr>
            <a:r>
              <a:rPr lang="en-US" altLang="zh-CN" sz="2000" dirty="0" smtClean="0">
                <a:latin typeface="Times New Roman"/>
                <a:cs typeface="Times New Roman"/>
              </a:rPr>
              <a:t>      D.</a:t>
            </a:r>
            <a:r>
              <a:rPr lang="en-US" altLang="zh-CN" sz="2000" dirty="0">
                <a:latin typeface="Times New Roman"/>
                <a:cs typeface="Times New Roman"/>
              </a:rPr>
              <a:t>	How did DJ Alan Freed contribute to the making of rock and roll? Was he alone responsible for the creation of the music genre?  </a:t>
            </a:r>
            <a:endParaRPr lang="zh-CN" altLang="zh-CN" sz="2000" dirty="0">
              <a:latin typeface="Times New Roman"/>
              <a:cs typeface="Times New Roman"/>
            </a:endParaRPr>
          </a:p>
          <a:p>
            <a:pPr>
              <a:buNone/>
            </a:pPr>
            <a:r>
              <a:rPr lang="en-US" altLang="zh-CN" sz="2000" dirty="0" smtClean="0">
                <a:latin typeface="Times New Roman"/>
                <a:cs typeface="Times New Roman"/>
              </a:rPr>
              <a:t>      E. </a:t>
            </a:r>
            <a:r>
              <a:rPr lang="en-US" altLang="zh-CN" sz="2000" dirty="0">
                <a:latin typeface="Times New Roman"/>
                <a:cs typeface="Times New Roman"/>
              </a:rPr>
              <a:t>	How did Bob Dylan manage to turn rock ‘n’ roll  into rock, or folk rock? What makes folk rock different from early rock ‘n’ roll?</a:t>
            </a:r>
            <a:endParaRPr lang="zh-CN" altLang="zh-CN" sz="2000" dirty="0">
              <a:latin typeface="Times New Roman"/>
              <a:cs typeface="Times New Roman"/>
            </a:endParaRPr>
          </a:p>
          <a:p>
            <a:pPr>
              <a:buNone/>
            </a:pPr>
            <a:r>
              <a:rPr lang="en-US" altLang="zh-CN" sz="2000" dirty="0" smtClean="0">
                <a:latin typeface="Times New Roman"/>
                <a:cs typeface="Times New Roman"/>
              </a:rPr>
              <a:t>      F.</a:t>
            </a:r>
            <a:r>
              <a:rPr lang="en-US" altLang="zh-CN" sz="2000" dirty="0">
                <a:latin typeface="Times New Roman"/>
                <a:cs typeface="Times New Roman"/>
              </a:rPr>
              <a:t>	Why does the author say </a:t>
            </a:r>
            <a:r>
              <a:rPr lang="en-US" altLang="zh-CN" sz="2000" dirty="0" smtClean="0">
                <a:latin typeface="Times New Roman"/>
                <a:cs typeface="Times New Roman"/>
              </a:rPr>
              <a:t>that hip hop is an on-going cultural movement? What are the major components of the music genre?</a:t>
            </a:r>
            <a:endParaRPr lang="zh-CN" altLang="zh-CN" sz="2000" dirty="0">
              <a:latin typeface="Times New Roman"/>
              <a:cs typeface="Times New Roman"/>
            </a:endParaRPr>
          </a:p>
        </p:txBody>
      </p:sp>
    </p:spTree>
    <p:extLst>
      <p:ext uri="{BB962C8B-B14F-4D97-AF65-F5344CB8AC3E}">
        <p14:creationId xmlns="" xmlns:p14="http://schemas.microsoft.com/office/powerpoint/2010/main" val="3183829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186766" cy="1581904"/>
          </a:xfrm>
        </p:spPr>
        <p:txBody>
          <a:bodyPr/>
          <a:lstStyle/>
          <a:p>
            <a:pPr algn="ctr"/>
            <a:r>
              <a:rPr lang="en-US" altLang="zh-CN" dirty="0" smtClean="0">
                <a:latin typeface="Batang" pitchFamily="18" charset="-127"/>
                <a:ea typeface="Batang" pitchFamily="18" charset="-127"/>
              </a:rPr>
              <a:t>The End </a:t>
            </a:r>
          </a:p>
        </p:txBody>
      </p:sp>
      <p:sp>
        <p:nvSpPr>
          <p:cNvPr id="3" name="内容占位符 2"/>
          <p:cNvSpPr>
            <a:spLocks noGrp="1"/>
          </p:cNvSpPr>
          <p:nvPr>
            <p:ph idx="1"/>
          </p:nvPr>
        </p:nvSpPr>
        <p:spPr>
          <a:xfrm>
            <a:off x="457200" y="2643182"/>
            <a:ext cx="8186766" cy="3681418"/>
          </a:xfrm>
        </p:spPr>
        <p:txBody>
          <a:bodyPr/>
          <a:lstStyle/>
          <a:p>
            <a:pPr algn="ctr">
              <a:buNone/>
            </a:pPr>
            <a:endParaRPr lang="en-US" altLang="zh-CN" dirty="0" smtClean="0"/>
          </a:p>
          <a:p>
            <a:pPr algn="ctr">
              <a:buNone/>
            </a:pPr>
            <a:endParaRPr lang="en-US" altLang="zh-CN" dirty="0" smtClean="0"/>
          </a:p>
          <a:p>
            <a:pPr algn="ctr">
              <a:buNone/>
            </a:pPr>
            <a:r>
              <a:rPr lang="zh-CN" altLang="en-US" sz="3600" b="1" dirty="0" smtClean="0">
                <a:latin typeface="+mj-ea"/>
                <a:ea typeface="+mj-ea"/>
              </a:rPr>
              <a:t>高等教育出版社</a:t>
            </a:r>
            <a:endParaRPr lang="en-US" altLang="zh-CN" sz="3600" b="1" dirty="0" smtClean="0">
              <a:latin typeface="+mj-ea"/>
              <a:ea typeface="+mj-ea"/>
            </a:endParaRPr>
          </a:p>
          <a:p>
            <a:pPr algn="ctr">
              <a:buNone/>
            </a:pPr>
            <a:endParaRPr lang="en-US" altLang="zh-CN" sz="2400" dirty="0" smtClean="0">
              <a:latin typeface="+mj-ea"/>
              <a:ea typeface="+mj-ea"/>
            </a:endParaRPr>
          </a:p>
          <a:p>
            <a:pPr algn="ctr">
              <a:buNone/>
            </a:pPr>
            <a:r>
              <a:rPr lang="en-US" altLang="zh-CN" sz="2400" b="1" dirty="0" smtClean="0">
                <a:latin typeface="+mj-ea"/>
                <a:ea typeface="+mj-ea"/>
              </a:rPr>
              <a:t>2015</a:t>
            </a:r>
            <a:endParaRPr lang="zh-CN" altLang="en-US" sz="2400" b="1" dirty="0">
              <a:latin typeface="+mj-ea"/>
              <a:ea typeface="+mj-ea"/>
            </a:endParaRPr>
          </a:p>
        </p:txBody>
      </p:sp>
    </p:spTree>
    <p:extLst>
      <p:ext uri="{BB962C8B-B14F-4D97-AF65-F5344CB8AC3E}">
        <p14:creationId xmlns="" xmlns:p14="http://schemas.microsoft.com/office/powerpoint/2010/main" val="424037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74638"/>
            <a:ext cx="8686800" cy="1143000"/>
          </a:xfrm>
        </p:spPr>
        <p:txBody>
          <a:bodyPr>
            <a:noAutofit/>
          </a:bodyPr>
          <a:lstStyle/>
          <a:p>
            <a:r>
              <a:rPr lang="en-US" altLang="zh-CN" sz="4000" dirty="0" smtClean="0">
                <a:latin typeface="Times New Roman"/>
                <a:cs typeface="Times New Roman"/>
              </a:rPr>
              <a:t>This </a:t>
            </a:r>
            <a:r>
              <a:rPr lang="en-US" altLang="zh-CN" sz="4000" dirty="0" smtClean="0">
                <a:latin typeface="Times New Roman"/>
                <a:cs typeface="Times New Roman"/>
              </a:rPr>
              <a:t>Unit Is Divided into </a:t>
            </a:r>
            <a:br>
              <a:rPr lang="en-US" altLang="zh-CN" sz="4000" dirty="0" smtClean="0">
                <a:latin typeface="Times New Roman"/>
                <a:cs typeface="Times New Roman"/>
              </a:rPr>
            </a:br>
            <a:r>
              <a:rPr lang="en-US" altLang="zh-CN" sz="4000" dirty="0" smtClean="0">
                <a:latin typeface="Times New Roman"/>
                <a:cs typeface="Times New Roman"/>
              </a:rPr>
              <a:t>Five Sections</a:t>
            </a:r>
            <a:endParaRPr kumimoji="1" lang="zh-CN" altLang="en-US" sz="4000" dirty="0">
              <a:latin typeface="Times New Roman"/>
              <a:cs typeface="Times New Roman"/>
            </a:endParaRPr>
          </a:p>
        </p:txBody>
      </p:sp>
      <p:sp>
        <p:nvSpPr>
          <p:cNvPr id="3" name="内容占位符 2"/>
          <p:cNvSpPr>
            <a:spLocks noGrp="1"/>
          </p:cNvSpPr>
          <p:nvPr>
            <p:ph idx="1"/>
          </p:nvPr>
        </p:nvSpPr>
        <p:spPr/>
        <p:txBody>
          <a:bodyPr>
            <a:normAutofit/>
          </a:bodyPr>
          <a:lstStyle/>
          <a:p>
            <a:pPr marL="0" indent="0">
              <a:buNone/>
            </a:pPr>
            <a:r>
              <a:rPr lang="en-US" altLang="zh-CN" sz="2800" dirty="0" smtClean="0">
                <a:latin typeface="Times New Roman"/>
                <a:cs typeface="Times New Roman"/>
              </a:rPr>
              <a:t>I. The Early Years of American Films</a:t>
            </a:r>
            <a:endParaRPr lang="zh-CN" altLang="zh-CN" sz="2800" dirty="0">
              <a:latin typeface="Times New Roman"/>
              <a:cs typeface="Times New Roman"/>
            </a:endParaRPr>
          </a:p>
          <a:p>
            <a:pPr marL="571500" indent="-571500">
              <a:buNone/>
            </a:pPr>
            <a:r>
              <a:rPr lang="en-US" altLang="zh-CN" sz="2800" dirty="0" smtClean="0">
                <a:latin typeface="Times New Roman"/>
                <a:cs typeface="Times New Roman"/>
              </a:rPr>
              <a:t>II. The Hollywood Studio Era  </a:t>
            </a:r>
          </a:p>
          <a:p>
            <a:pPr marL="571500" indent="-571500">
              <a:buNone/>
            </a:pPr>
            <a:r>
              <a:rPr lang="en-US" altLang="zh-CN" sz="2800" dirty="0" smtClean="0">
                <a:latin typeface="Times New Roman"/>
                <a:cs typeface="Times New Roman"/>
              </a:rPr>
              <a:t>III. Hollywood in the Post-Studio Era</a:t>
            </a:r>
            <a:endParaRPr lang="zh-CN" altLang="zh-CN" sz="2800" dirty="0">
              <a:latin typeface="Times New Roman"/>
              <a:cs typeface="Times New Roman"/>
            </a:endParaRPr>
          </a:p>
          <a:p>
            <a:pPr marL="571500" indent="-571500">
              <a:buNone/>
            </a:pPr>
            <a:r>
              <a:rPr lang="en-US" altLang="zh-CN" sz="2800" dirty="0" smtClean="0">
                <a:latin typeface="Times New Roman"/>
                <a:cs typeface="Times New Roman"/>
              </a:rPr>
              <a:t>IV. American Popular Music since 1900</a:t>
            </a:r>
          </a:p>
          <a:p>
            <a:pPr marL="571500" indent="-571500">
              <a:buAutoNum type="romanUcPeriod" startAt="5"/>
            </a:pPr>
            <a:r>
              <a:rPr lang="en-US" altLang="zh-CN" sz="2800" dirty="0" smtClean="0">
                <a:latin typeface="Times New Roman"/>
                <a:cs typeface="Times New Roman"/>
              </a:rPr>
              <a:t>American Popular Music since the 1950s </a:t>
            </a:r>
          </a:p>
          <a:p>
            <a:pPr marL="571500" indent="-571500">
              <a:buNone/>
            </a:pPr>
            <a:endParaRPr lang="zh-CN" altLang="zh-CN" dirty="0">
              <a:latin typeface="Times New Roman"/>
              <a:cs typeface="Times New Roman"/>
            </a:endParaRPr>
          </a:p>
          <a:p>
            <a:pPr marL="571500" indent="-571500">
              <a:buNone/>
            </a:pPr>
            <a:endParaRPr lang="zh-CN" altLang="en-US" dirty="0" smtClean="0">
              <a:latin typeface="Times New Roman"/>
              <a:cs typeface="Times New Roman"/>
            </a:endParaRPr>
          </a:p>
        </p:txBody>
      </p:sp>
    </p:spTree>
    <p:extLst>
      <p:ext uri="{BB962C8B-B14F-4D97-AF65-F5344CB8AC3E}">
        <p14:creationId xmlns="" xmlns:p14="http://schemas.microsoft.com/office/powerpoint/2010/main" val="385956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0" indent="0"/>
            <a:r>
              <a:rPr lang="en-US" altLang="zh-CN" dirty="0">
                <a:latin typeface="Times New Roman"/>
                <a:cs typeface="Times New Roman"/>
              </a:rPr>
              <a:t>I. The </a:t>
            </a:r>
            <a:r>
              <a:rPr lang="en-US" altLang="zh-CN" dirty="0" smtClean="0">
                <a:latin typeface="Times New Roman"/>
                <a:cs typeface="Times New Roman"/>
              </a:rPr>
              <a:t>Early Years </a:t>
            </a:r>
            <a:r>
              <a:rPr lang="en-US" altLang="zh-CN" dirty="0">
                <a:latin typeface="Times New Roman"/>
                <a:cs typeface="Times New Roman"/>
              </a:rPr>
              <a:t>of American </a:t>
            </a:r>
            <a:r>
              <a:rPr lang="en-US" altLang="zh-CN" dirty="0" smtClean="0">
                <a:latin typeface="Times New Roman"/>
                <a:cs typeface="Times New Roman"/>
              </a:rPr>
              <a:t>Films</a:t>
            </a:r>
            <a:endParaRPr lang="zh-CN" altLang="zh-CN" dirty="0">
              <a:latin typeface="Times New Roman"/>
              <a:cs typeface="Times New Roman"/>
            </a:endParaRPr>
          </a:p>
        </p:txBody>
      </p:sp>
      <p:sp>
        <p:nvSpPr>
          <p:cNvPr id="3" name="内容占位符 2"/>
          <p:cNvSpPr>
            <a:spLocks noGrp="1"/>
          </p:cNvSpPr>
          <p:nvPr>
            <p:ph idx="1"/>
          </p:nvPr>
        </p:nvSpPr>
        <p:spPr/>
        <p:txBody>
          <a:bodyPr>
            <a:normAutofit fontScale="92500"/>
          </a:bodyPr>
          <a:lstStyle/>
          <a:p>
            <a:pPr marL="0" lvl="0" indent="0">
              <a:buNone/>
            </a:pPr>
            <a:r>
              <a:rPr lang="en-US" altLang="zh-CN" dirty="0" smtClean="0">
                <a:latin typeface="Times New Roman"/>
                <a:cs typeface="Times New Roman"/>
              </a:rPr>
              <a:t>    American popular culture defined:</a:t>
            </a:r>
          </a:p>
          <a:p>
            <a:pPr lvl="1"/>
            <a:r>
              <a:rPr lang="en-US" altLang="zh-CN" dirty="0" smtClean="0">
                <a:latin typeface="Times New Roman"/>
                <a:cs typeface="Times New Roman"/>
              </a:rPr>
              <a:t>originally known as the culture for the low classes;</a:t>
            </a:r>
          </a:p>
          <a:p>
            <a:pPr lvl="1"/>
            <a:r>
              <a:rPr lang="en-US" altLang="zh-CN" dirty="0" smtClean="0">
                <a:latin typeface="Times New Roman"/>
                <a:cs typeface="Times New Roman"/>
              </a:rPr>
              <a:t>also known as</a:t>
            </a:r>
            <a:r>
              <a:rPr lang="en-US" altLang="zh-CN" dirty="0">
                <a:latin typeface="Times New Roman"/>
                <a:cs typeface="Times New Roman"/>
              </a:rPr>
              <a:t> </a:t>
            </a:r>
            <a:r>
              <a:rPr lang="en-US" altLang="zh-CN" dirty="0" smtClean="0">
                <a:latin typeface="Times New Roman"/>
                <a:cs typeface="Times New Roman"/>
              </a:rPr>
              <a:t>Mass</a:t>
            </a:r>
            <a:r>
              <a:rPr lang="en-US" altLang="zh-CN" dirty="0">
                <a:latin typeface="Times New Roman"/>
                <a:cs typeface="Times New Roman"/>
              </a:rPr>
              <a:t> </a:t>
            </a:r>
            <a:r>
              <a:rPr lang="en-US" altLang="zh-CN" dirty="0" smtClean="0">
                <a:latin typeface="Times New Roman"/>
                <a:cs typeface="Times New Roman"/>
              </a:rPr>
              <a:t>Culture</a:t>
            </a:r>
            <a:r>
              <a:rPr lang="en-US" altLang="zh-CN" dirty="0">
                <a:latin typeface="Times New Roman"/>
                <a:cs typeface="Times New Roman"/>
              </a:rPr>
              <a:t>, </a:t>
            </a:r>
            <a:r>
              <a:rPr lang="en-US" altLang="zh-CN" dirty="0" smtClean="0">
                <a:latin typeface="Times New Roman"/>
                <a:cs typeface="Times New Roman"/>
              </a:rPr>
              <a:t>and seen </a:t>
            </a:r>
            <a:r>
              <a:rPr lang="en-US" altLang="zh-CN" dirty="0">
                <a:latin typeface="Times New Roman"/>
                <a:cs typeface="Times New Roman"/>
              </a:rPr>
              <a:t>as a commercial culture, mass produced for mass </a:t>
            </a:r>
            <a:r>
              <a:rPr lang="en-US" altLang="zh-CN" dirty="0" smtClean="0">
                <a:latin typeface="Times New Roman"/>
                <a:cs typeface="Times New Roman"/>
              </a:rPr>
              <a:t>consumption;</a:t>
            </a:r>
          </a:p>
          <a:p>
            <a:pPr lvl="1"/>
            <a:r>
              <a:rPr lang="en-US" altLang="zh-CN" dirty="0" smtClean="0">
                <a:latin typeface="Times New Roman"/>
                <a:cs typeface="Times New Roman"/>
              </a:rPr>
              <a:t>popular culture associated </a:t>
            </a:r>
            <a:r>
              <a:rPr lang="en-US" altLang="zh-CN" dirty="0">
                <a:latin typeface="Times New Roman"/>
                <a:cs typeface="Times New Roman"/>
              </a:rPr>
              <a:t>with commercial </a:t>
            </a:r>
            <a:r>
              <a:rPr lang="en-US" altLang="zh-CN" dirty="0" smtClean="0">
                <a:latin typeface="Times New Roman"/>
                <a:cs typeface="Times New Roman"/>
              </a:rPr>
              <a:t>culture in post-World War II America,;</a:t>
            </a:r>
            <a:r>
              <a:rPr lang="zh-CN" altLang="zh-CN" dirty="0" smtClean="0">
                <a:latin typeface="Times New Roman"/>
                <a:cs typeface="Times New Roman"/>
              </a:rPr>
              <a:t> </a:t>
            </a:r>
            <a:endParaRPr lang="en-US" altLang="zh-CN" dirty="0" smtClean="0">
              <a:latin typeface="Times New Roman"/>
              <a:cs typeface="Times New Roman"/>
            </a:endParaRPr>
          </a:p>
          <a:p>
            <a:pPr lvl="1"/>
            <a:r>
              <a:rPr lang="en-US" altLang="zh-CN" dirty="0" smtClean="0">
                <a:latin typeface="Times New Roman"/>
                <a:cs typeface="Times New Roman"/>
              </a:rPr>
              <a:t>Popular Culture evolving since the 1960s;</a:t>
            </a:r>
          </a:p>
          <a:p>
            <a:pPr lvl="1"/>
            <a:r>
              <a:rPr lang="en-US" altLang="zh-CN" dirty="0">
                <a:latin typeface="Times New Roman"/>
                <a:cs typeface="Times New Roman"/>
              </a:rPr>
              <a:t>American </a:t>
            </a:r>
            <a:r>
              <a:rPr lang="en-US" altLang="zh-CN" dirty="0" smtClean="0">
                <a:latin typeface="Times New Roman"/>
                <a:cs typeface="Times New Roman"/>
              </a:rPr>
              <a:t>Popular Culture expressing </a:t>
            </a:r>
            <a:r>
              <a:rPr lang="en-US" altLang="zh-CN" dirty="0">
                <a:latin typeface="Times New Roman"/>
                <a:cs typeface="Times New Roman"/>
              </a:rPr>
              <a:t>itself through nearly every medium, including movies, </a:t>
            </a:r>
            <a:r>
              <a:rPr lang="en-US" altLang="zh-CN" dirty="0" smtClean="0">
                <a:latin typeface="Times New Roman"/>
                <a:cs typeface="Times New Roman"/>
              </a:rPr>
              <a:t>and music</a:t>
            </a:r>
            <a:r>
              <a:rPr lang="en-US" altLang="zh-CN" dirty="0">
                <a:latin typeface="Times New Roman"/>
                <a:cs typeface="Times New Roman"/>
              </a:rPr>
              <a:t>.</a:t>
            </a:r>
            <a:r>
              <a:rPr lang="en-US" altLang="zh-CN" dirty="0" smtClean="0">
                <a:latin typeface="Times New Roman"/>
                <a:cs typeface="Times New Roman"/>
              </a:rPr>
              <a:t>  </a:t>
            </a:r>
            <a:endParaRPr lang="zh-CN" altLang="en-US" dirty="0" smtClean="0">
              <a:latin typeface="Times New Roman"/>
              <a:cs typeface="Times New Roman"/>
            </a:endParaRPr>
          </a:p>
        </p:txBody>
      </p:sp>
    </p:spTree>
    <p:extLst>
      <p:ext uri="{BB962C8B-B14F-4D97-AF65-F5344CB8AC3E}">
        <p14:creationId xmlns="" xmlns:p14="http://schemas.microsoft.com/office/powerpoint/2010/main" val="308601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I. The Early Years of American </a:t>
            </a:r>
            <a:r>
              <a:rPr lang="en-US" altLang="zh-CN" sz="4000" dirty="0" smtClean="0">
                <a:latin typeface="Times New Roman"/>
                <a:cs typeface="Times New Roman"/>
              </a:rPr>
              <a:t>Films</a:t>
            </a:r>
            <a:endParaRPr kumimoji="1" lang="zh-CN" altLang="en-US" sz="4000" dirty="0"/>
          </a:p>
        </p:txBody>
      </p:sp>
      <p:sp>
        <p:nvSpPr>
          <p:cNvPr id="3" name="内容占位符 2"/>
          <p:cNvSpPr>
            <a:spLocks noGrp="1"/>
          </p:cNvSpPr>
          <p:nvPr>
            <p:ph idx="1"/>
          </p:nvPr>
        </p:nvSpPr>
        <p:spPr>
          <a:xfrm>
            <a:off x="733926" y="1708484"/>
            <a:ext cx="7827368" cy="4805869"/>
          </a:xfrm>
        </p:spPr>
        <p:txBody>
          <a:bodyPr>
            <a:normAutofit/>
          </a:bodyPr>
          <a:lstStyle/>
          <a:p>
            <a:pPr marL="0" lvl="0" indent="0">
              <a:buNone/>
            </a:pPr>
            <a:r>
              <a:rPr lang="en-US" altLang="zh-CN" sz="2400" dirty="0" smtClean="0">
                <a:latin typeface="Times New Roman"/>
                <a:cs typeface="Times New Roman"/>
              </a:rPr>
              <a:t>Early American films:</a:t>
            </a:r>
          </a:p>
          <a:p>
            <a:pPr marL="0" lvl="0" indent="0">
              <a:buNone/>
            </a:pPr>
            <a:r>
              <a:rPr lang="en-US" altLang="zh-CN" sz="2400" dirty="0" smtClean="0">
                <a:latin typeface="Times New Roman"/>
                <a:cs typeface="Times New Roman"/>
              </a:rPr>
              <a:t>-The French </a:t>
            </a:r>
            <a:r>
              <a:rPr lang="en-US" altLang="zh-CN" sz="2400" dirty="0" err="1" smtClean="0">
                <a:latin typeface="Times New Roman"/>
                <a:cs typeface="Times New Roman"/>
              </a:rPr>
              <a:t>Lumiere</a:t>
            </a:r>
            <a:r>
              <a:rPr lang="en-US" altLang="zh-CN" sz="2400" dirty="0" smtClean="0">
                <a:latin typeface="Times New Roman"/>
                <a:cs typeface="Times New Roman"/>
              </a:rPr>
              <a:t> brothers were the first to project </a:t>
            </a:r>
            <a:r>
              <a:rPr lang="en-US" altLang="zh-CN" sz="2400" dirty="0">
                <a:latin typeface="Times New Roman"/>
                <a:cs typeface="Times New Roman"/>
              </a:rPr>
              <a:t>motion pictures in 1895 with their </a:t>
            </a:r>
            <a:r>
              <a:rPr lang="en-US" altLang="zh-CN" sz="2400" dirty="0" smtClean="0">
                <a:latin typeface="Times New Roman"/>
                <a:cs typeface="Times New Roman"/>
              </a:rPr>
              <a:t> </a:t>
            </a:r>
            <a:r>
              <a:rPr lang="en-US" altLang="zh-CN" sz="2400" dirty="0" err="1" smtClean="0">
                <a:latin typeface="Times New Roman"/>
                <a:cs typeface="Times New Roman"/>
              </a:rPr>
              <a:t>Cinmatographe</a:t>
            </a:r>
            <a:r>
              <a:rPr lang="en-US" altLang="zh-CN" sz="2400" dirty="0" smtClean="0">
                <a:latin typeface="Times New Roman"/>
                <a:cs typeface="Times New Roman"/>
              </a:rPr>
              <a:t>.</a:t>
            </a:r>
          </a:p>
          <a:p>
            <a:pPr marL="0" lvl="0" indent="0">
              <a:buNone/>
            </a:pPr>
            <a:r>
              <a:rPr lang="en-US" altLang="zh-CN" sz="2400" dirty="0" smtClean="0">
                <a:latin typeface="Times New Roman"/>
                <a:cs typeface="Times New Roman"/>
              </a:rPr>
              <a:t>-Thomas </a:t>
            </a:r>
            <a:r>
              <a:rPr lang="en-US" altLang="zh-CN" sz="2400" dirty="0">
                <a:latin typeface="Times New Roman"/>
                <a:cs typeface="Times New Roman"/>
              </a:rPr>
              <a:t>Edison </a:t>
            </a:r>
            <a:r>
              <a:rPr lang="en-US" altLang="zh-CN" sz="2400" dirty="0" smtClean="0">
                <a:latin typeface="Times New Roman"/>
                <a:cs typeface="Times New Roman"/>
              </a:rPr>
              <a:t>of the United States invented the </a:t>
            </a:r>
            <a:r>
              <a:rPr lang="en-US" altLang="zh-CN" sz="2400" dirty="0" err="1" smtClean="0">
                <a:latin typeface="Times New Roman"/>
                <a:cs typeface="Times New Roman"/>
              </a:rPr>
              <a:t>Vitascope</a:t>
            </a:r>
            <a:r>
              <a:rPr lang="en-US" altLang="zh-CN" sz="2400" dirty="0">
                <a:latin typeface="Times New Roman"/>
                <a:cs typeface="Times New Roman"/>
              </a:rPr>
              <a:t> </a:t>
            </a:r>
            <a:r>
              <a:rPr lang="en-US" altLang="zh-CN" sz="2400" dirty="0" smtClean="0">
                <a:latin typeface="Times New Roman"/>
                <a:cs typeface="Times New Roman"/>
              </a:rPr>
              <a:t>based on the French model. </a:t>
            </a:r>
          </a:p>
          <a:p>
            <a:pPr marL="0" lvl="0" indent="0">
              <a:buNone/>
            </a:pPr>
            <a:r>
              <a:rPr lang="en-US" altLang="zh-CN" sz="2400" dirty="0" smtClean="0">
                <a:latin typeface="Times New Roman"/>
                <a:cs typeface="Times New Roman"/>
              </a:rPr>
              <a:t>-</a:t>
            </a:r>
            <a:r>
              <a:rPr lang="en-US" altLang="zh-CN" sz="2400" dirty="0">
                <a:latin typeface="Times New Roman"/>
                <a:cs typeface="Times New Roman"/>
              </a:rPr>
              <a:t>The early </a:t>
            </a:r>
            <a:r>
              <a:rPr lang="en-US" altLang="zh-CN" sz="2400" dirty="0" smtClean="0">
                <a:latin typeface="Times New Roman"/>
                <a:cs typeface="Times New Roman"/>
              </a:rPr>
              <a:t>films were shown during the  vaudeville </a:t>
            </a:r>
            <a:r>
              <a:rPr lang="en-US" altLang="zh-CN" sz="2400" dirty="0">
                <a:latin typeface="Times New Roman"/>
                <a:cs typeface="Times New Roman"/>
              </a:rPr>
              <a:t>shows and </a:t>
            </a:r>
            <a:r>
              <a:rPr lang="en-US" altLang="zh-CN" sz="2400" dirty="0" smtClean="0">
                <a:latin typeface="Times New Roman"/>
                <a:cs typeface="Times New Roman"/>
              </a:rPr>
              <a:t>arcades. </a:t>
            </a:r>
          </a:p>
          <a:p>
            <a:pPr marL="0" lvl="0" indent="0">
              <a:buNone/>
            </a:pPr>
            <a:r>
              <a:rPr lang="en-US" altLang="zh-CN" sz="2400" dirty="0" smtClean="0">
                <a:latin typeface="Times New Roman"/>
                <a:cs typeface="Times New Roman"/>
              </a:rPr>
              <a:t>-They were short films to </a:t>
            </a:r>
            <a:r>
              <a:rPr lang="en-US" altLang="zh-CN" sz="2400" dirty="0">
                <a:latin typeface="Times New Roman"/>
                <a:cs typeface="Times New Roman"/>
              </a:rPr>
              <a:t>showcase America’s scenic views, glimpses of personalities, bits of daily life, jokes, news items, and social events. </a:t>
            </a:r>
            <a:endParaRPr lang="en-US" altLang="zh-CN" sz="2400" dirty="0" smtClean="0">
              <a:latin typeface="Times New Roman"/>
              <a:cs typeface="Times New Roman"/>
            </a:endParaRPr>
          </a:p>
          <a:p>
            <a:pPr marL="0" lvl="0" indent="0">
              <a:buNone/>
            </a:pPr>
            <a:r>
              <a:rPr lang="zh-CN" altLang="zh-CN" sz="2400" dirty="0" smtClean="0"/>
              <a:t> </a:t>
            </a:r>
            <a:r>
              <a:rPr lang="en-US" altLang="zh-CN" sz="2400" dirty="0" smtClean="0"/>
              <a:t> </a:t>
            </a:r>
            <a:endParaRPr lang="en-US" altLang="zh-CN" sz="2400" dirty="0"/>
          </a:p>
        </p:txBody>
      </p:sp>
    </p:spTree>
    <p:extLst>
      <p:ext uri="{BB962C8B-B14F-4D97-AF65-F5344CB8AC3E}">
        <p14:creationId xmlns="" xmlns:p14="http://schemas.microsoft.com/office/powerpoint/2010/main" val="32879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 </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457202" y="1646366"/>
            <a:ext cx="3845858" cy="4763399"/>
          </a:xfrm>
        </p:spPr>
        <p:txBody>
          <a:bodyPr>
            <a:normAutofit fontScale="92500"/>
          </a:bodyPr>
          <a:lstStyle/>
          <a:p>
            <a:r>
              <a:rPr lang="en-US" sz="2800" dirty="0" smtClean="0">
                <a:latin typeface="Times New Roman"/>
                <a:cs typeface="Times New Roman"/>
              </a:rPr>
              <a:t>F</a:t>
            </a:r>
            <a:r>
              <a:rPr lang="en-US" altLang="zh-CN" sz="2800" dirty="0" smtClean="0">
                <a:latin typeface="Times New Roman"/>
                <a:cs typeface="Times New Roman"/>
              </a:rPr>
              <a:t>ilms </a:t>
            </a:r>
            <a:r>
              <a:rPr lang="en-US" altLang="zh-CN" sz="2800" dirty="0">
                <a:latin typeface="Times New Roman"/>
                <a:cs typeface="Times New Roman"/>
              </a:rPr>
              <a:t>were </a:t>
            </a:r>
            <a:r>
              <a:rPr lang="en-US" altLang="zh-CN" sz="2800" dirty="0" smtClean="0">
                <a:latin typeface="Times New Roman"/>
                <a:cs typeface="Times New Roman"/>
              </a:rPr>
              <a:t>screened by exhibitors</a:t>
            </a:r>
            <a:r>
              <a:rPr lang="en-US" altLang="zh-CN" sz="2800" dirty="0">
                <a:latin typeface="Times New Roman"/>
                <a:cs typeface="Times New Roman"/>
              </a:rPr>
              <a:t> </a:t>
            </a:r>
            <a:r>
              <a:rPr lang="en-US" altLang="zh-CN" sz="2800" dirty="0" smtClean="0">
                <a:latin typeface="Times New Roman"/>
                <a:cs typeface="Times New Roman"/>
              </a:rPr>
              <a:t>which rented the prints </a:t>
            </a:r>
            <a:r>
              <a:rPr lang="en-US" altLang="zh-CN" sz="2800" dirty="0">
                <a:latin typeface="Times New Roman"/>
                <a:cs typeface="Times New Roman"/>
              </a:rPr>
              <a:t>through film exchanges. </a:t>
            </a:r>
            <a:r>
              <a:rPr lang="en-US" altLang="zh-CN" sz="2800" dirty="0" smtClean="0">
                <a:latin typeface="Times New Roman"/>
                <a:cs typeface="Times New Roman"/>
              </a:rPr>
              <a:t> </a:t>
            </a:r>
          </a:p>
          <a:p>
            <a:r>
              <a:rPr lang="en-US" altLang="zh-CN" sz="2800" dirty="0" smtClean="0">
                <a:latin typeface="Times New Roman"/>
                <a:cs typeface="Times New Roman"/>
              </a:rPr>
              <a:t>The </a:t>
            </a:r>
            <a:r>
              <a:rPr lang="en-US" altLang="zh-CN" sz="2800" dirty="0">
                <a:latin typeface="Times New Roman"/>
                <a:cs typeface="Times New Roman"/>
              </a:rPr>
              <a:t>first </a:t>
            </a:r>
            <a:r>
              <a:rPr lang="en-US" altLang="zh-CN" sz="2800" dirty="0" smtClean="0">
                <a:latin typeface="Times New Roman"/>
                <a:cs typeface="Times New Roman"/>
              </a:rPr>
              <a:t>American movie theaters opened </a:t>
            </a:r>
            <a:r>
              <a:rPr lang="en-US" altLang="zh-CN" sz="2800" dirty="0">
                <a:latin typeface="Times New Roman"/>
                <a:cs typeface="Times New Roman"/>
              </a:rPr>
              <a:t>in Pittsburgh in </a:t>
            </a:r>
            <a:r>
              <a:rPr lang="en-US" altLang="zh-CN" sz="2800" dirty="0" smtClean="0">
                <a:latin typeface="Times New Roman"/>
                <a:cs typeface="Times New Roman"/>
              </a:rPr>
              <a:t>1905. They were </a:t>
            </a:r>
            <a:r>
              <a:rPr lang="en-US" altLang="zh-CN" sz="2800" dirty="0">
                <a:latin typeface="Times New Roman"/>
                <a:cs typeface="Times New Roman"/>
              </a:rPr>
              <a:t>called “</a:t>
            </a:r>
            <a:r>
              <a:rPr lang="en-US" altLang="zh-CN" sz="2800" dirty="0" smtClean="0">
                <a:latin typeface="Times New Roman"/>
                <a:cs typeface="Times New Roman"/>
              </a:rPr>
              <a:t>nickelodeons” where film goers were charged five</a:t>
            </a:r>
            <a:r>
              <a:rPr lang="en-US" altLang="zh-CN" sz="2800" dirty="0">
                <a:latin typeface="Times New Roman"/>
                <a:cs typeface="Times New Roman"/>
              </a:rPr>
              <a:t> </a:t>
            </a:r>
            <a:r>
              <a:rPr lang="en-US" altLang="zh-CN" sz="2800" dirty="0" smtClean="0">
                <a:latin typeface="Times New Roman"/>
                <a:cs typeface="Times New Roman"/>
              </a:rPr>
              <a:t>cents for admission.</a:t>
            </a:r>
            <a:r>
              <a:rPr lang="zh-CN" altLang="zh-CN" sz="2800" dirty="0" smtClean="0">
                <a:latin typeface="Times New Roman"/>
                <a:cs typeface="Times New Roman"/>
              </a:rPr>
              <a:t> </a:t>
            </a:r>
            <a:endParaRPr lang="en-US" altLang="zh-CN" sz="2800" dirty="0" smtClean="0">
              <a:latin typeface="Times New Roman"/>
              <a:cs typeface="Times New Roman"/>
            </a:endParaRPr>
          </a:p>
          <a:p>
            <a:pPr>
              <a:buNone/>
            </a:pPr>
            <a:endParaRPr lang="zh-CN" altLang="en-US" sz="2800" dirty="0">
              <a:latin typeface="Times New Roman"/>
              <a:cs typeface="Times New Roman"/>
            </a:endParaRPr>
          </a:p>
        </p:txBody>
      </p:sp>
      <p:sp>
        <p:nvSpPr>
          <p:cNvPr id="4" name="文本框 3"/>
          <p:cNvSpPr txBox="1"/>
          <p:nvPr/>
        </p:nvSpPr>
        <p:spPr>
          <a:xfrm>
            <a:off x="457200" y="274638"/>
            <a:ext cx="8381999" cy="707886"/>
          </a:xfrm>
          <a:prstGeom prst="rect">
            <a:avLst/>
          </a:prstGeom>
          <a:noFill/>
        </p:spPr>
        <p:txBody>
          <a:bodyPr wrap="square" rtlCol="0">
            <a:spAutoFit/>
          </a:bodyPr>
          <a:lstStyle/>
          <a:p>
            <a:pPr marL="571500" indent="-571500">
              <a:buNone/>
            </a:pPr>
            <a:r>
              <a:rPr lang="en-US" altLang="zh-CN" sz="3200" dirty="0" smtClean="0"/>
              <a:t>	</a:t>
            </a:r>
            <a:r>
              <a:rPr lang="en-US" altLang="zh-CN" sz="4000" dirty="0">
                <a:latin typeface="Times New Roman"/>
                <a:cs typeface="Times New Roman"/>
              </a:rPr>
              <a:t>I. The Early Years of American </a:t>
            </a:r>
            <a:r>
              <a:rPr lang="en-US" altLang="zh-CN" sz="4000" dirty="0" smtClean="0">
                <a:latin typeface="Times New Roman"/>
                <a:cs typeface="Times New Roman"/>
              </a:rPr>
              <a:t>Films</a:t>
            </a:r>
            <a:endParaRPr lang="en-US" altLang="zh-CN" sz="4000" dirty="0">
              <a:latin typeface="Times New Roman"/>
              <a:cs typeface="Times New Roman"/>
            </a:endParaRPr>
          </a:p>
        </p:txBody>
      </p:sp>
      <p:sp>
        <p:nvSpPr>
          <p:cNvPr id="7" name="文本框 6"/>
          <p:cNvSpPr txBox="1"/>
          <p:nvPr/>
        </p:nvSpPr>
        <p:spPr>
          <a:xfrm>
            <a:off x="457200" y="1277034"/>
            <a:ext cx="7848872" cy="369332"/>
          </a:xfrm>
          <a:prstGeom prst="rect">
            <a:avLst/>
          </a:prstGeom>
          <a:noFill/>
        </p:spPr>
        <p:txBody>
          <a:bodyPr wrap="square" rtlCol="0">
            <a:spAutoFit/>
          </a:bodyPr>
          <a:lstStyle/>
          <a:p>
            <a:r>
              <a:rPr kumimoji="1" lang="en-US" altLang="zh-CN" dirty="0" smtClean="0"/>
              <a:t>  </a:t>
            </a:r>
            <a:endParaRPr kumimoji="1" lang="zh-CN" altLang="en-US" dirty="0"/>
          </a:p>
        </p:txBody>
      </p:sp>
      <p:pic>
        <p:nvPicPr>
          <p:cNvPr id="6" name="图片 5" descr="vaudeville_theatre.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82353" y="2181411"/>
            <a:ext cx="4661647" cy="3381487"/>
          </a:xfrm>
          <a:prstGeom prst="rect">
            <a:avLst/>
          </a:prstGeom>
        </p:spPr>
      </p:pic>
    </p:spTree>
    <p:extLst>
      <p:ext uri="{BB962C8B-B14F-4D97-AF65-F5344CB8AC3E}">
        <p14:creationId xmlns="" xmlns:p14="http://schemas.microsoft.com/office/powerpoint/2010/main" val="223347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60871"/>
            <a:ext cx="8219256" cy="1023469"/>
          </a:xfrm>
        </p:spPr>
        <p:txBody>
          <a:bodyPr>
            <a:normAutofit fontScale="90000"/>
          </a:bodyPr>
          <a:lstStyle/>
          <a:p>
            <a:pPr marL="571500" indent="-571500"/>
            <a:r>
              <a:rPr lang="en-US" altLang="zh-CN" sz="3200" dirty="0" smtClean="0">
                <a:latin typeface="Times New Roman"/>
                <a:cs typeface="Times New Roman"/>
              </a:rPr>
              <a:t>	</a:t>
            </a:r>
            <a:r>
              <a:rPr lang="en-US" altLang="zh-CN" dirty="0">
                <a:latin typeface="Times New Roman"/>
                <a:cs typeface="Times New Roman"/>
              </a:rPr>
              <a:t>I. The Early Years of </a:t>
            </a:r>
            <a:r>
              <a:rPr lang="en-US" altLang="zh-CN" dirty="0" smtClean="0">
                <a:latin typeface="Times New Roman"/>
                <a:cs typeface="Times New Roman"/>
              </a:rPr>
              <a:t>American Films</a:t>
            </a:r>
            <a:endParaRPr lang="en-US" altLang="zh-CN" dirty="0">
              <a:latin typeface="Times New Roman"/>
              <a:cs typeface="Times New Roman"/>
            </a:endParaRPr>
          </a:p>
        </p:txBody>
      </p:sp>
      <p:sp>
        <p:nvSpPr>
          <p:cNvPr id="3" name="内容占位符 2"/>
          <p:cNvSpPr>
            <a:spLocks noGrp="1"/>
          </p:cNvSpPr>
          <p:nvPr>
            <p:ph idx="1"/>
          </p:nvPr>
        </p:nvSpPr>
        <p:spPr>
          <a:xfrm>
            <a:off x="323528" y="1693254"/>
            <a:ext cx="3486739" cy="4207480"/>
          </a:xfrm>
        </p:spPr>
        <p:txBody>
          <a:bodyPr>
            <a:normAutofit/>
          </a:bodyPr>
          <a:lstStyle/>
          <a:p>
            <a:r>
              <a:rPr lang="en-US" altLang="zh-CN" sz="2400" dirty="0">
                <a:latin typeface="Times New Roman"/>
                <a:cs typeface="Times New Roman"/>
              </a:rPr>
              <a:t>The first American studios were built in the New York City area. </a:t>
            </a:r>
            <a:endParaRPr lang="en-US" altLang="zh-CN" sz="2400" dirty="0" smtClean="0">
              <a:latin typeface="Times New Roman"/>
              <a:cs typeface="Times New Roman"/>
            </a:endParaRPr>
          </a:p>
          <a:p>
            <a:r>
              <a:rPr lang="en-US" altLang="zh-CN" sz="2400" dirty="0" smtClean="0">
                <a:latin typeface="Times New Roman"/>
                <a:cs typeface="Times New Roman"/>
              </a:rPr>
              <a:t>In </a:t>
            </a:r>
            <a:r>
              <a:rPr lang="en-US" altLang="zh-CN" sz="2400" dirty="0">
                <a:latin typeface="Times New Roman"/>
                <a:cs typeface="Times New Roman"/>
              </a:rPr>
              <a:t>1909, Edison formed the Motion Picture Patents Company.  </a:t>
            </a:r>
            <a:endParaRPr lang="en-US" altLang="zh-CN" sz="2400" dirty="0" smtClean="0">
              <a:latin typeface="Times New Roman"/>
              <a:cs typeface="Times New Roman"/>
            </a:endParaRPr>
          </a:p>
          <a:p>
            <a:r>
              <a:rPr lang="en-US" altLang="zh-CN" sz="2400" dirty="0" smtClean="0">
                <a:latin typeface="Times New Roman"/>
                <a:cs typeface="Times New Roman"/>
              </a:rPr>
              <a:t>Meanwhile</a:t>
            </a:r>
            <a:r>
              <a:rPr lang="en-US" altLang="zh-CN" sz="2400" dirty="0">
                <a:latin typeface="Times New Roman"/>
                <a:cs typeface="Times New Roman"/>
              </a:rPr>
              <a:t>, many </a:t>
            </a:r>
            <a:r>
              <a:rPr lang="en-US" altLang="zh-CN" sz="2400" dirty="0" smtClean="0">
                <a:latin typeface="Times New Roman"/>
                <a:cs typeface="Times New Roman"/>
              </a:rPr>
              <a:t>small </a:t>
            </a:r>
            <a:r>
              <a:rPr lang="en-US" altLang="zh-CN" sz="2400" dirty="0">
                <a:latin typeface="Times New Roman"/>
                <a:cs typeface="Times New Roman"/>
              </a:rPr>
              <a:t>film companies moved their studios to </a:t>
            </a:r>
            <a:r>
              <a:rPr lang="en-US" altLang="zh-CN" sz="2400" dirty="0" smtClean="0">
                <a:latin typeface="Times New Roman"/>
                <a:cs typeface="Times New Roman"/>
              </a:rPr>
              <a:t>Los Angeles’ Hollywood.</a:t>
            </a:r>
            <a:endParaRPr kumimoji="1" lang="zh-CN" altLang="en-US" sz="2400" dirty="0">
              <a:latin typeface="Times New Roman"/>
              <a:cs typeface="Times New Roman"/>
            </a:endParaRPr>
          </a:p>
        </p:txBody>
      </p:sp>
      <p:pic>
        <p:nvPicPr>
          <p:cNvPr id="7" name="图片 6" descr="Hollywood-Sign.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95270" y="2017059"/>
            <a:ext cx="5148730" cy="3549276"/>
          </a:xfrm>
          <a:prstGeom prst="rect">
            <a:avLst/>
          </a:prstGeom>
        </p:spPr>
      </p:pic>
    </p:spTree>
    <p:extLst>
      <p:ext uri="{BB962C8B-B14F-4D97-AF65-F5344CB8AC3E}">
        <p14:creationId xmlns="" xmlns:p14="http://schemas.microsoft.com/office/powerpoint/2010/main" val="2635487824"/>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11230</TotalTime>
  <Words>2563</Words>
  <Application>Microsoft Macintosh PowerPoint</Application>
  <PresentationFormat>On-screen Show (4:3)</PresentationFormat>
  <Paragraphs>186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主题</vt:lpstr>
      <vt:lpstr>《英语国家社会与文化入门》(下册）</vt:lpstr>
      <vt:lpstr> The United States of America Unit 16  American Popular Culture: Movies and Music  </vt:lpstr>
      <vt:lpstr>Quiz</vt:lpstr>
      <vt:lpstr>Focal Points </vt:lpstr>
      <vt:lpstr>This Unit Is Divided into  Five Sections</vt:lpstr>
      <vt:lpstr>I. The Early Years of American Films</vt:lpstr>
      <vt:lpstr>I. The Early Years of American Films</vt:lpstr>
      <vt:lpstr> </vt:lpstr>
      <vt:lpstr> I. The Early Years of American Films</vt:lpstr>
      <vt:lpstr>I. The Early Years of American Films</vt:lpstr>
      <vt:lpstr>The five “major” Hollywood studios:  Fox，MGM，Paramount，RKO, and Warner Brothers   </vt:lpstr>
      <vt:lpstr>The “little three” studios: Columbia, Universal and United Artists  </vt:lpstr>
      <vt:lpstr>II. The Hollywood Studio Era </vt:lpstr>
      <vt:lpstr>II. The Hollywood Studio Era </vt:lpstr>
      <vt:lpstr>II. The Hollywood Studio Era </vt:lpstr>
      <vt:lpstr>II. The Hollywood Studio Era </vt:lpstr>
      <vt:lpstr>II. The Hollywood Studio Era </vt:lpstr>
      <vt:lpstr>III. Hollywood in the Post-Studio Era </vt:lpstr>
      <vt:lpstr>III. Hollywood in the Post-Studio Era </vt:lpstr>
      <vt:lpstr>III. Hollywood in the Post-Studio Era </vt:lpstr>
      <vt:lpstr>III. Hollywood in the Post-Studio Era </vt:lpstr>
      <vt:lpstr>III. Hollywood in the Post-Studio Era </vt:lpstr>
      <vt:lpstr>III. Hollywood in the Post-Studio Era</vt:lpstr>
      <vt:lpstr> IV. American Popular Music since the 1900 </vt:lpstr>
      <vt:lpstr>IV. American Popular Music since 1900</vt:lpstr>
      <vt:lpstr>IV. American Popular Music since 1900</vt:lpstr>
      <vt:lpstr>IV. American Popular Music since 1900</vt:lpstr>
      <vt:lpstr>IV. American Popular Music since 1900</vt:lpstr>
      <vt:lpstr>IV. American Popular Music since 1900</vt:lpstr>
      <vt:lpstr>IV. American Popular Music during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V. American Popular Music since the 1950s</vt:lpstr>
      <vt:lpstr>Conclusion</vt:lpstr>
      <vt:lpstr>Questions for Discussion</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a</dc:creator>
  <cp:lastModifiedBy>Wang</cp:lastModifiedBy>
  <cp:revision>309</cp:revision>
  <dcterms:created xsi:type="dcterms:W3CDTF">2014-12-11T18:48:39Z</dcterms:created>
  <dcterms:modified xsi:type="dcterms:W3CDTF">2015-12-06T23:58:07Z</dcterms:modified>
</cp:coreProperties>
</file>